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1"/>
  </p:notesMasterIdLst>
  <p:sldIdLst>
    <p:sldId id="256" r:id="rId2"/>
    <p:sldId id="274" r:id="rId3"/>
    <p:sldId id="258" r:id="rId4"/>
    <p:sldId id="257" r:id="rId5"/>
    <p:sldId id="259" r:id="rId6"/>
    <p:sldId id="262" r:id="rId7"/>
    <p:sldId id="260" r:id="rId8"/>
    <p:sldId id="263" r:id="rId9"/>
    <p:sldId id="261" r:id="rId10"/>
    <p:sldId id="264" r:id="rId11"/>
    <p:sldId id="265" r:id="rId12"/>
    <p:sldId id="266" r:id="rId13"/>
    <p:sldId id="267" r:id="rId14"/>
    <p:sldId id="270" r:id="rId15"/>
    <p:sldId id="271" r:id="rId16"/>
    <p:sldId id="272" r:id="rId17"/>
    <p:sldId id="273" r:id="rId18"/>
    <p:sldId id="268" r:id="rId19"/>
    <p:sldId id="269" r:id="rId20"/>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2F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8787" autoAdjust="0"/>
  </p:normalViewPr>
  <p:slideViewPr>
    <p:cSldViewPr>
      <p:cViewPr varScale="1">
        <p:scale>
          <a:sx n="35" d="100"/>
          <a:sy n="35" d="100"/>
        </p:scale>
        <p:origin x="-2382"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EC9F4C-8C86-4B71-8525-063A6704B8B9}" type="datetimeFigureOut">
              <a:rPr lang="pt-BR" smtClean="0"/>
              <a:t>17/08/2012</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C3F0D8-40C7-4A4B-9AA0-84A3ECC74686}" type="slidenum">
              <a:rPr lang="pt-BR" smtClean="0"/>
              <a:t>‹nº›</a:t>
            </a:fld>
            <a:endParaRPr lang="pt-BR"/>
          </a:p>
        </p:txBody>
      </p:sp>
    </p:spTree>
    <p:extLst>
      <p:ext uri="{BB962C8B-B14F-4D97-AF65-F5344CB8AC3E}">
        <p14:creationId xmlns:p14="http://schemas.microsoft.com/office/powerpoint/2010/main" val="3398362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translate.googleusercontent.com/translate_c?depth=1&amp;hl=pt-BR&amp;prev=/search?q=cobit+2000&amp;hl=pt-BR&amp;client=firefox-a&amp;hs=IUW&amp;rls=org.mozilla:pt-BR:official&amp;biw=1320&amp;bih=594&amp;prmd=imvns&amp;rurl=translate.google.com.br&amp;sl=en&amp;u=http://en.wikipedia.org/wiki/Val_IT&amp;usg=ALkJrhgkRhQ9JnR4CFForkVkK2wWxuW0-g"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9DC3F0D8-40C7-4A4B-9AA0-84A3ECC74686}" type="slidenum">
              <a:rPr lang="pt-BR" smtClean="0"/>
              <a:t>1</a:t>
            </a:fld>
            <a:endParaRPr lang="pt-BR"/>
          </a:p>
        </p:txBody>
      </p:sp>
    </p:spTree>
    <p:extLst>
      <p:ext uri="{BB962C8B-B14F-4D97-AF65-F5344CB8AC3E}">
        <p14:creationId xmlns:p14="http://schemas.microsoft.com/office/powerpoint/2010/main" val="324805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200" kern="1200" dirty="0" err="1" smtClean="0">
                <a:solidFill>
                  <a:schemeClr val="tx1"/>
                </a:solidFill>
                <a:effectLst/>
                <a:latin typeface="+mn-lt"/>
                <a:ea typeface="+mn-ea"/>
                <a:cs typeface="+mn-cs"/>
              </a:rPr>
              <a:t>CobiT</a:t>
            </a:r>
            <a:r>
              <a:rPr lang="pt-BR" sz="1200" kern="1200" dirty="0" smtClean="0">
                <a:solidFill>
                  <a:schemeClr val="tx1"/>
                </a:solidFill>
                <a:effectLst/>
                <a:latin typeface="+mn-lt"/>
                <a:ea typeface="+mn-ea"/>
                <a:cs typeface="+mn-cs"/>
              </a:rPr>
              <a:t>, do inglês, </a:t>
            </a:r>
            <a:r>
              <a:rPr lang="pt-BR" sz="1200" kern="1200" dirty="0" err="1" smtClean="0">
                <a:solidFill>
                  <a:schemeClr val="tx1"/>
                </a:solidFill>
                <a:effectLst/>
                <a:latin typeface="+mn-lt"/>
                <a:ea typeface="+mn-ea"/>
                <a:cs typeface="+mn-cs"/>
              </a:rPr>
              <a:t>Control</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Objectives</a:t>
            </a:r>
            <a:r>
              <a:rPr lang="pt-BR" sz="1200" kern="1200" dirty="0" smtClean="0">
                <a:solidFill>
                  <a:schemeClr val="tx1"/>
                </a:solidFill>
                <a:effectLst/>
                <a:latin typeface="+mn-lt"/>
                <a:ea typeface="+mn-ea"/>
                <a:cs typeface="+mn-cs"/>
              </a:rPr>
              <a:t> for </a:t>
            </a:r>
            <a:r>
              <a:rPr lang="pt-BR" sz="1200" kern="1200" dirty="0" err="1" smtClean="0">
                <a:solidFill>
                  <a:schemeClr val="tx1"/>
                </a:solidFill>
                <a:effectLst/>
                <a:latin typeface="+mn-lt"/>
                <a:ea typeface="+mn-ea"/>
                <a:cs typeface="+mn-cs"/>
              </a:rPr>
              <a:t>Information</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and</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related</a:t>
            </a:r>
            <a:r>
              <a:rPr lang="pt-BR" sz="1200" kern="1200" dirty="0" smtClean="0">
                <a:solidFill>
                  <a:schemeClr val="tx1"/>
                </a:solidFill>
                <a:effectLst/>
                <a:latin typeface="+mn-lt"/>
                <a:ea typeface="+mn-ea"/>
                <a:cs typeface="+mn-cs"/>
              </a:rPr>
              <a:t> Technology, é um guia para a gestão de TI, formulado em framework e recomendado pelo ISACA (</a:t>
            </a:r>
            <a:r>
              <a:rPr lang="pt-BR" sz="1200" kern="1200" dirty="0" err="1" smtClean="0">
                <a:solidFill>
                  <a:schemeClr val="tx1"/>
                </a:solidFill>
                <a:effectLst/>
                <a:latin typeface="+mn-lt"/>
                <a:ea typeface="+mn-ea"/>
                <a:cs typeface="+mn-cs"/>
              </a:rPr>
              <a:t>Information</a:t>
            </a:r>
            <a:r>
              <a:rPr lang="pt-BR" sz="1200" kern="1200" dirty="0" smtClean="0">
                <a:solidFill>
                  <a:schemeClr val="tx1"/>
                </a:solidFill>
                <a:effectLst/>
                <a:latin typeface="+mn-lt"/>
                <a:ea typeface="+mn-ea"/>
                <a:cs typeface="+mn-cs"/>
              </a:rPr>
              <a:t> Systems </a:t>
            </a:r>
            <a:r>
              <a:rPr lang="pt-BR" sz="1200" kern="1200" dirty="0" err="1" smtClean="0">
                <a:solidFill>
                  <a:schemeClr val="tx1"/>
                </a:solidFill>
                <a:effectLst/>
                <a:latin typeface="+mn-lt"/>
                <a:ea typeface="+mn-ea"/>
                <a:cs typeface="+mn-cs"/>
              </a:rPr>
              <a:t>Audit</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and</a:t>
            </a:r>
            <a:r>
              <a:rPr lang="pt-BR" sz="1200" kern="1200" dirty="0" smtClean="0">
                <a:solidFill>
                  <a:schemeClr val="tx1"/>
                </a:solidFill>
                <a:effectLst/>
                <a:latin typeface="+mn-lt"/>
                <a:ea typeface="+mn-ea"/>
                <a:cs typeface="+mn-cs"/>
              </a:rPr>
              <a:t> </a:t>
            </a:r>
            <a:r>
              <a:rPr lang="pt-BR" sz="1200" kern="1200" dirty="0" err="1" smtClean="0">
                <a:solidFill>
                  <a:schemeClr val="tx1"/>
                </a:solidFill>
                <a:effectLst/>
                <a:latin typeface="+mn-lt"/>
                <a:ea typeface="+mn-ea"/>
                <a:cs typeface="+mn-cs"/>
              </a:rPr>
              <a:t>Control</a:t>
            </a:r>
            <a:r>
              <a:rPr lang="pt-BR" sz="1200" kern="1200" dirty="0" smtClean="0">
                <a:solidFill>
                  <a:schemeClr val="tx1"/>
                </a:solidFill>
                <a:effectLst/>
                <a:latin typeface="+mn-lt"/>
                <a:ea typeface="+mn-ea"/>
                <a:cs typeface="+mn-cs"/>
              </a:rPr>
              <a:t> Foundation). O </a:t>
            </a:r>
            <a:r>
              <a:rPr lang="pt-BR" sz="1200" kern="1200" dirty="0" err="1" smtClean="0">
                <a:solidFill>
                  <a:schemeClr val="tx1"/>
                </a:solidFill>
                <a:effectLst/>
                <a:latin typeface="+mn-lt"/>
                <a:ea typeface="+mn-ea"/>
                <a:cs typeface="+mn-cs"/>
              </a:rPr>
              <a:t>CobiT</a:t>
            </a:r>
            <a:r>
              <a:rPr lang="pt-BR" sz="1200" kern="1200" dirty="0" smtClean="0">
                <a:solidFill>
                  <a:schemeClr val="tx1"/>
                </a:solidFill>
                <a:effectLst/>
                <a:latin typeface="+mn-lt"/>
                <a:ea typeface="+mn-ea"/>
                <a:cs typeface="+mn-cs"/>
              </a:rPr>
              <a:t> é um conjunto de diretrizes baseadas em auditoria para processos, práticas e controles de TI, voltado para redução de risco, enfoca integridade, confiabilidade e segurança. Resumindo, </a:t>
            </a:r>
            <a:r>
              <a:rPr lang="pt-BR" sz="1200" b="1" kern="1200" dirty="0" smtClean="0">
                <a:solidFill>
                  <a:srgbClr val="FF0000"/>
                </a:solidFill>
                <a:effectLst/>
                <a:latin typeface="+mn-lt"/>
                <a:ea typeface="+mn-ea"/>
                <a:cs typeface="+mn-cs"/>
              </a:rPr>
              <a:t>o </a:t>
            </a:r>
            <a:r>
              <a:rPr lang="pt-BR" sz="1200" b="1" kern="1200" dirty="0" err="1" smtClean="0">
                <a:solidFill>
                  <a:srgbClr val="FF0000"/>
                </a:solidFill>
                <a:effectLst/>
                <a:latin typeface="+mn-lt"/>
                <a:ea typeface="+mn-ea"/>
                <a:cs typeface="+mn-cs"/>
              </a:rPr>
              <a:t>CobiT</a:t>
            </a:r>
            <a:r>
              <a:rPr lang="pt-BR" sz="1200" b="1" kern="1200" dirty="0" smtClean="0">
                <a:solidFill>
                  <a:srgbClr val="FF0000"/>
                </a:solidFill>
                <a:effectLst/>
                <a:latin typeface="+mn-lt"/>
                <a:ea typeface="+mn-ea"/>
                <a:cs typeface="+mn-cs"/>
              </a:rPr>
              <a:t> nada mais é do que um conjunto de ferramentas para a excelência em TI. </a:t>
            </a:r>
          </a:p>
          <a:p>
            <a:pPr marL="0" marR="0" indent="0" algn="l" defTabSz="914400" rtl="0" eaLnBrk="1" fontAlgn="auto" latinLnBrk="0" hangingPunct="1">
              <a:lnSpc>
                <a:spcPct val="100000"/>
              </a:lnSpc>
              <a:spcBef>
                <a:spcPts val="0"/>
              </a:spcBef>
              <a:spcAft>
                <a:spcPts val="0"/>
              </a:spcAft>
              <a:buClrTx/>
              <a:buSzTx/>
              <a:buFontTx/>
              <a:buNone/>
              <a:tabLst/>
              <a:defRPr/>
            </a:pPr>
            <a:r>
              <a:rPr lang="pt-BR" sz="1200" kern="1200" dirty="0" smtClean="0">
                <a:solidFill>
                  <a:schemeClr val="tx1"/>
                </a:solidFill>
                <a:effectLst/>
                <a:latin typeface="+mn-lt"/>
                <a:ea typeface="+mn-ea"/>
                <a:cs typeface="+mn-cs"/>
              </a:rPr>
              <a:t>Auxilia a empresa a ter uma Governança de TI mais controlada, fica em um nível superior acima do Gerenciamento de Serviços de TI (ITIL) e da própria norma de Serviços de TI que é a ISO 20000.</a:t>
            </a:r>
            <a:r>
              <a:rPr lang="pt-BR" sz="1200" kern="1200" baseline="0" dirty="0" smtClean="0">
                <a:solidFill>
                  <a:schemeClr val="tx1"/>
                </a:solidFill>
                <a:effectLst/>
                <a:latin typeface="+mn-lt"/>
                <a:ea typeface="+mn-ea"/>
                <a:cs typeface="+mn-cs"/>
              </a:rPr>
              <a:t> É </a:t>
            </a:r>
            <a:r>
              <a:rPr lang="pt-BR" sz="1200" kern="1200" dirty="0" smtClean="0">
                <a:solidFill>
                  <a:schemeClr val="tx1"/>
                </a:solidFill>
                <a:effectLst/>
                <a:latin typeface="+mn-lt"/>
                <a:ea typeface="+mn-ea"/>
                <a:cs typeface="+mn-cs"/>
              </a:rPr>
              <a:t>focado no negócio, orientado a processos, baseado em controles e direcionado a métricas. É</a:t>
            </a:r>
            <a:r>
              <a:rPr lang="pt-BR" sz="1200" kern="1200" baseline="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um framework de Governança </a:t>
            </a:r>
            <a:r>
              <a:rPr lang="pt-BR" sz="1200" kern="1200" dirty="0" smtClean="0">
                <a:solidFill>
                  <a:schemeClr val="tx1"/>
                </a:solidFill>
                <a:effectLst/>
                <a:latin typeface="+mn-lt"/>
                <a:ea typeface="+mn-ea"/>
                <a:cs typeface="+mn-cs"/>
              </a:rPr>
              <a:t>de </a:t>
            </a:r>
            <a:r>
              <a:rPr lang="pt-BR" sz="1200" kern="1200" dirty="0" smtClean="0">
                <a:solidFill>
                  <a:schemeClr val="tx1"/>
                </a:solidFill>
                <a:effectLst/>
                <a:latin typeface="+mn-lt"/>
                <a:ea typeface="+mn-ea"/>
                <a:cs typeface="+mn-cs"/>
              </a:rPr>
              <a:t>TI, serve de referência não é uma solução pronta, precisa adaptá-lo ao negócio para atender as necessidades e alinhar TI ao negócio</a:t>
            </a:r>
            <a:r>
              <a:rPr lang="pt-BR" sz="1200" kern="1200" dirty="0" smtClean="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pt-BR"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pt-BR" dirty="0"/>
          </a:p>
        </p:txBody>
      </p:sp>
      <p:sp>
        <p:nvSpPr>
          <p:cNvPr id="4" name="Espaço Reservado para Número de Slide 3"/>
          <p:cNvSpPr>
            <a:spLocks noGrp="1"/>
          </p:cNvSpPr>
          <p:nvPr>
            <p:ph type="sldNum" sz="quarter" idx="10"/>
          </p:nvPr>
        </p:nvSpPr>
        <p:spPr/>
        <p:txBody>
          <a:bodyPr/>
          <a:lstStyle/>
          <a:p>
            <a:fld id="{9DC3F0D8-40C7-4A4B-9AA0-84A3ECC74686}" type="slidenum">
              <a:rPr lang="pt-BR" smtClean="0"/>
              <a:t>3</a:t>
            </a:fld>
            <a:endParaRPr lang="pt-BR"/>
          </a:p>
        </p:txBody>
      </p:sp>
    </p:spTree>
    <p:extLst>
      <p:ext uri="{BB962C8B-B14F-4D97-AF65-F5344CB8AC3E}">
        <p14:creationId xmlns:p14="http://schemas.microsoft.com/office/powerpoint/2010/main" val="396066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200" kern="1200" dirty="0" smtClean="0">
                <a:solidFill>
                  <a:schemeClr val="tx1"/>
                </a:solidFill>
                <a:effectLst/>
                <a:latin typeface="+mn-lt"/>
                <a:ea typeface="+mn-ea"/>
                <a:cs typeface="+mn-cs"/>
              </a:rPr>
              <a:t>O framework, também conhecido como arcabouço, é uma estrutura de suporte definida em que um projeto de software pode ser organizado e desenvolvido. Um framework pode incluir programas de suporte, bibliotecas de código, linguagens de script e outros softwares para auxiliar no desenvolvimento e unir diferentes componentes de um projeto de software. </a:t>
            </a:r>
          </a:p>
          <a:p>
            <a:endParaRPr lang="pt-BR" dirty="0"/>
          </a:p>
        </p:txBody>
      </p:sp>
      <p:sp>
        <p:nvSpPr>
          <p:cNvPr id="4" name="Espaço Reservado para Número de Slide 3"/>
          <p:cNvSpPr>
            <a:spLocks noGrp="1"/>
          </p:cNvSpPr>
          <p:nvPr>
            <p:ph type="sldNum" sz="quarter" idx="10"/>
          </p:nvPr>
        </p:nvSpPr>
        <p:spPr/>
        <p:txBody>
          <a:bodyPr/>
          <a:lstStyle/>
          <a:p>
            <a:fld id="{9DC3F0D8-40C7-4A4B-9AA0-84A3ECC74686}" type="slidenum">
              <a:rPr lang="pt-BR" smtClean="0"/>
              <a:t>5</a:t>
            </a:fld>
            <a:endParaRPr lang="pt-BR"/>
          </a:p>
        </p:txBody>
      </p:sp>
    </p:spTree>
    <p:extLst>
      <p:ext uri="{BB962C8B-B14F-4D97-AF65-F5344CB8AC3E}">
        <p14:creationId xmlns:p14="http://schemas.microsoft.com/office/powerpoint/2010/main" val="1694518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9DC3F0D8-40C7-4A4B-9AA0-84A3ECC74686}" type="slidenum">
              <a:rPr lang="pt-BR" smtClean="0"/>
              <a:t>6</a:t>
            </a:fld>
            <a:endParaRPr lang="pt-BR"/>
          </a:p>
        </p:txBody>
      </p:sp>
    </p:spTree>
    <p:extLst>
      <p:ext uri="{BB962C8B-B14F-4D97-AF65-F5344CB8AC3E}">
        <p14:creationId xmlns:p14="http://schemas.microsoft.com/office/powerpoint/2010/main" val="4210788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800" kern="1200" dirty="0" smtClean="0">
                <a:solidFill>
                  <a:schemeClr val="tx1"/>
                </a:solidFill>
                <a:effectLst/>
                <a:latin typeface="+mn-lt"/>
                <a:ea typeface="+mn-ea"/>
                <a:cs typeface="+mn-cs"/>
              </a:rPr>
              <a:t>Profissionais da área de tecnologia da informação em geral, envolvidos com governança em TI. Entre eles temos:</a:t>
            </a:r>
          </a:p>
          <a:p>
            <a:pPr lvl="0"/>
            <a:r>
              <a:rPr lang="pt-BR" sz="800" b="1" kern="1200" dirty="0" smtClean="0">
                <a:solidFill>
                  <a:schemeClr val="tx1"/>
                </a:solidFill>
                <a:effectLst/>
                <a:latin typeface="+mn-lt"/>
                <a:ea typeface="+mn-ea"/>
                <a:cs typeface="+mn-cs"/>
              </a:rPr>
              <a:t>Administradores de TI</a:t>
            </a:r>
            <a:r>
              <a:rPr lang="pt-BR" sz="800" kern="1200" dirty="0" smtClean="0">
                <a:solidFill>
                  <a:schemeClr val="tx1"/>
                </a:solidFill>
                <a:effectLst/>
                <a:latin typeface="+mn-lt"/>
                <a:ea typeface="+mn-ea"/>
                <a:cs typeface="+mn-cs"/>
              </a:rPr>
              <a:t> </a:t>
            </a:r>
            <a:br>
              <a:rPr lang="pt-BR" sz="800" kern="1200" dirty="0" smtClean="0">
                <a:solidFill>
                  <a:schemeClr val="tx1"/>
                </a:solidFill>
                <a:effectLst/>
                <a:latin typeface="+mn-lt"/>
                <a:ea typeface="+mn-ea"/>
                <a:cs typeface="+mn-cs"/>
              </a:rPr>
            </a:br>
            <a:r>
              <a:rPr lang="pt-BR" sz="800" kern="1200" dirty="0" smtClean="0">
                <a:solidFill>
                  <a:schemeClr val="tx1"/>
                </a:solidFill>
                <a:effectLst/>
                <a:latin typeface="+mn-lt"/>
                <a:ea typeface="+mn-ea"/>
                <a:cs typeface="+mn-cs"/>
              </a:rPr>
              <a:t>Participação em grupos de interesse comum </a:t>
            </a:r>
          </a:p>
          <a:p>
            <a:pPr lvl="0"/>
            <a:r>
              <a:rPr lang="pt-BR" sz="800" b="1" kern="1200" dirty="0" smtClean="0">
                <a:solidFill>
                  <a:schemeClr val="tx1"/>
                </a:solidFill>
                <a:effectLst/>
                <a:latin typeface="+mn-lt"/>
                <a:ea typeface="+mn-ea"/>
                <a:cs typeface="+mn-cs"/>
              </a:rPr>
              <a:t>Administradores de Segurança</a:t>
            </a:r>
            <a:r>
              <a:rPr lang="pt-BR" sz="800" kern="1200" dirty="0" smtClean="0">
                <a:solidFill>
                  <a:schemeClr val="tx1"/>
                </a:solidFill>
                <a:effectLst/>
                <a:latin typeface="+mn-lt"/>
                <a:ea typeface="+mn-ea"/>
                <a:cs typeface="+mn-cs"/>
              </a:rPr>
              <a:t> </a:t>
            </a:r>
            <a:br>
              <a:rPr lang="pt-BR" sz="800" kern="1200" dirty="0" smtClean="0">
                <a:solidFill>
                  <a:schemeClr val="tx1"/>
                </a:solidFill>
                <a:effectLst/>
                <a:latin typeface="+mn-lt"/>
                <a:ea typeface="+mn-ea"/>
                <a:cs typeface="+mn-cs"/>
              </a:rPr>
            </a:br>
            <a:r>
              <a:rPr lang="pt-BR" sz="800" kern="1200" dirty="0" smtClean="0">
                <a:solidFill>
                  <a:schemeClr val="tx1"/>
                </a:solidFill>
                <a:effectLst/>
                <a:latin typeface="+mn-lt"/>
                <a:ea typeface="+mn-ea"/>
                <a:cs typeface="+mn-cs"/>
              </a:rPr>
              <a:t>Auxiliá-los na certificação da segurança e dos controles dos serviços de TI fornecidos internamente ou por terceiros</a:t>
            </a:r>
          </a:p>
          <a:p>
            <a:pPr lvl="0"/>
            <a:r>
              <a:rPr lang="pt-BR" sz="800" b="1" kern="1200" dirty="0" smtClean="0">
                <a:solidFill>
                  <a:schemeClr val="tx1"/>
                </a:solidFill>
                <a:effectLst/>
                <a:latin typeface="+mn-lt"/>
                <a:ea typeface="+mn-ea"/>
                <a:cs typeface="+mn-cs"/>
              </a:rPr>
              <a:t>Auditores de Sistemas</a:t>
            </a:r>
            <a:r>
              <a:rPr lang="pt-BR" sz="800" kern="1200" dirty="0" smtClean="0">
                <a:solidFill>
                  <a:schemeClr val="tx1"/>
                </a:solidFill>
                <a:effectLst/>
                <a:latin typeface="+mn-lt"/>
                <a:ea typeface="+mn-ea"/>
                <a:cs typeface="+mn-cs"/>
              </a:rPr>
              <a:t> </a:t>
            </a:r>
            <a:br>
              <a:rPr lang="pt-BR" sz="800" kern="1200" dirty="0" smtClean="0">
                <a:solidFill>
                  <a:schemeClr val="tx1"/>
                </a:solidFill>
                <a:effectLst/>
                <a:latin typeface="+mn-lt"/>
                <a:ea typeface="+mn-ea"/>
                <a:cs typeface="+mn-cs"/>
              </a:rPr>
            </a:br>
            <a:r>
              <a:rPr lang="pt-BR" sz="800" kern="1200" dirty="0" smtClean="0">
                <a:solidFill>
                  <a:schemeClr val="tx1"/>
                </a:solidFill>
                <a:effectLst/>
                <a:latin typeface="+mn-lt"/>
                <a:ea typeface="+mn-ea"/>
                <a:cs typeface="+mn-cs"/>
              </a:rPr>
              <a:t>Auxiliá-los com subsídios às suas opiniões e/ou no aconselhamento aos administradores sobre os controles internos na área de TI</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smtClean="0">
                <a:solidFill>
                  <a:schemeClr val="tx1"/>
                </a:solidFill>
                <a:effectLst/>
                <a:latin typeface="+mn-lt"/>
                <a:ea typeface="+mn-ea"/>
                <a:cs typeface="+mn-cs"/>
              </a:rPr>
              <a:t>O </a:t>
            </a:r>
            <a:r>
              <a:rPr lang="pt-BR" sz="1200" kern="1200" dirty="0" err="1" smtClean="0">
                <a:solidFill>
                  <a:schemeClr val="tx1"/>
                </a:solidFill>
                <a:effectLst/>
                <a:latin typeface="+mn-lt"/>
                <a:ea typeface="+mn-ea"/>
                <a:cs typeface="+mn-cs"/>
              </a:rPr>
              <a:t>CobiT</a:t>
            </a:r>
            <a:r>
              <a:rPr lang="pt-BR" sz="1200" kern="1200" dirty="0" smtClean="0">
                <a:solidFill>
                  <a:schemeClr val="tx1"/>
                </a:solidFill>
                <a:effectLst/>
                <a:latin typeface="+mn-lt"/>
                <a:ea typeface="+mn-ea"/>
                <a:cs typeface="+mn-cs"/>
              </a:rPr>
              <a:t> é orientado ao negócio, pois ele fornece informações detalhadas para gerenciar processos baseados em objetivos de negócios. O </a:t>
            </a:r>
            <a:r>
              <a:rPr lang="pt-BR" sz="1200" kern="1200" dirty="0" err="1" smtClean="0">
                <a:solidFill>
                  <a:schemeClr val="tx1"/>
                </a:solidFill>
                <a:effectLst/>
                <a:latin typeface="+mn-lt"/>
                <a:ea typeface="+mn-ea"/>
                <a:cs typeface="+mn-cs"/>
              </a:rPr>
              <a:t>CobiT</a:t>
            </a:r>
            <a:r>
              <a:rPr lang="pt-BR" sz="1200" kern="1200" dirty="0" smtClean="0">
                <a:solidFill>
                  <a:schemeClr val="tx1"/>
                </a:solidFill>
                <a:effectLst/>
                <a:latin typeface="+mn-lt"/>
                <a:ea typeface="+mn-ea"/>
                <a:cs typeface="+mn-cs"/>
              </a:rPr>
              <a:t> é projetado para auxiliar três audiências distintas: </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b="1" kern="1200" dirty="0" smtClean="0">
                <a:solidFill>
                  <a:schemeClr val="tx1"/>
                </a:solidFill>
                <a:effectLst/>
                <a:latin typeface="+mn-lt"/>
                <a:ea typeface="+mn-ea"/>
                <a:cs typeface="+mn-cs"/>
              </a:rPr>
              <a:t>Gerentes</a:t>
            </a:r>
            <a:r>
              <a:rPr lang="pt-BR" sz="1200" kern="1200" dirty="0" smtClean="0">
                <a:solidFill>
                  <a:schemeClr val="tx1"/>
                </a:solidFill>
                <a:effectLst/>
                <a:latin typeface="+mn-lt"/>
                <a:ea typeface="+mn-ea"/>
                <a:cs typeface="+mn-cs"/>
              </a:rPr>
              <a:t> que necessitam avaliar o risco e controlar os investimentos de TI em organização.(Executivos, de Negócios e TI)</a:t>
            </a:r>
            <a:br>
              <a:rPr lang="pt-BR" sz="1200" kern="1200" dirty="0" smtClean="0">
                <a:solidFill>
                  <a:schemeClr val="tx1"/>
                </a:solidFill>
                <a:effectLst/>
                <a:latin typeface="+mn-lt"/>
                <a:ea typeface="+mn-ea"/>
                <a:cs typeface="+mn-cs"/>
              </a:rPr>
            </a:br>
            <a:r>
              <a:rPr lang="pt-BR" sz="1200" b="1" kern="1200" dirty="0" smtClean="0">
                <a:solidFill>
                  <a:schemeClr val="tx1"/>
                </a:solidFill>
                <a:effectLst/>
                <a:latin typeface="+mn-lt"/>
                <a:ea typeface="+mn-ea"/>
                <a:cs typeface="+mn-cs"/>
              </a:rPr>
              <a:t>Usuários</a:t>
            </a:r>
            <a:r>
              <a:rPr lang="pt-BR" sz="1200" kern="120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que precisam ter garantias de que os serviços de TI que dependem os seus produtos e serviços para os clientes internos e externos estão sendo bem gerenciados.</a:t>
            </a:r>
            <a:br>
              <a:rPr lang="pt-BR" sz="1200" kern="1200" dirty="0" smtClean="0">
                <a:solidFill>
                  <a:schemeClr val="tx1"/>
                </a:solidFill>
                <a:effectLst/>
                <a:latin typeface="+mn-lt"/>
                <a:ea typeface="+mn-ea"/>
                <a:cs typeface="+mn-cs"/>
              </a:rPr>
            </a:br>
            <a:r>
              <a:rPr lang="pt-BR" sz="1200" b="1" kern="1200" dirty="0" smtClean="0">
                <a:solidFill>
                  <a:schemeClr val="tx1"/>
                </a:solidFill>
                <a:effectLst/>
                <a:latin typeface="+mn-lt"/>
                <a:ea typeface="+mn-ea"/>
                <a:cs typeface="+mn-cs"/>
              </a:rPr>
              <a:t>Auditores</a:t>
            </a:r>
            <a:r>
              <a:rPr lang="pt-BR" sz="1200" kern="1200" dirty="0" smtClean="0">
                <a:solidFill>
                  <a:schemeClr val="tx1"/>
                </a:solidFill>
                <a:effectLst/>
                <a:latin typeface="+mn-lt"/>
                <a:ea typeface="+mn-ea"/>
                <a:cs typeface="+mn-cs"/>
              </a:rPr>
              <a:t> que podem se apoiar nas recomendações do </a:t>
            </a:r>
            <a:r>
              <a:rPr lang="pt-BR" sz="1200" kern="1200" dirty="0" err="1" smtClean="0">
                <a:solidFill>
                  <a:schemeClr val="tx1"/>
                </a:solidFill>
                <a:effectLst/>
                <a:latin typeface="+mn-lt"/>
                <a:ea typeface="+mn-ea"/>
                <a:cs typeface="+mn-cs"/>
              </a:rPr>
              <a:t>CobiT</a:t>
            </a:r>
            <a:r>
              <a:rPr lang="pt-BR" sz="1200" kern="1200" dirty="0" smtClean="0">
                <a:solidFill>
                  <a:schemeClr val="tx1"/>
                </a:solidFill>
                <a:effectLst/>
                <a:latin typeface="+mn-lt"/>
                <a:ea typeface="+mn-ea"/>
                <a:cs typeface="+mn-cs"/>
              </a:rPr>
              <a:t> para avaliar o nível da gestão de TI e aconselhar o controle interno da organização.</a:t>
            </a:r>
          </a:p>
          <a:p>
            <a:pPr lvl="0"/>
            <a:endParaRPr lang="pt-BR" sz="800" kern="1200" dirty="0" smtClean="0">
              <a:solidFill>
                <a:schemeClr val="tx1"/>
              </a:solidFill>
              <a:effectLst/>
              <a:latin typeface="+mn-lt"/>
              <a:ea typeface="+mn-ea"/>
              <a:cs typeface="+mn-cs"/>
            </a:endParaRPr>
          </a:p>
          <a:p>
            <a:endParaRPr lang="pt-BR" sz="800" dirty="0"/>
          </a:p>
        </p:txBody>
      </p:sp>
      <p:sp>
        <p:nvSpPr>
          <p:cNvPr id="4" name="Espaço Reservado para Número de Slide 3"/>
          <p:cNvSpPr>
            <a:spLocks noGrp="1"/>
          </p:cNvSpPr>
          <p:nvPr>
            <p:ph type="sldNum" sz="quarter" idx="10"/>
          </p:nvPr>
        </p:nvSpPr>
        <p:spPr/>
        <p:txBody>
          <a:bodyPr/>
          <a:lstStyle/>
          <a:p>
            <a:fld id="{9DC3F0D8-40C7-4A4B-9AA0-84A3ECC74686}" type="slidenum">
              <a:rPr lang="pt-BR" smtClean="0"/>
              <a:t>7</a:t>
            </a:fld>
            <a:endParaRPr lang="pt-BR"/>
          </a:p>
        </p:txBody>
      </p:sp>
    </p:spTree>
    <p:extLst>
      <p:ext uri="{BB962C8B-B14F-4D97-AF65-F5344CB8AC3E}">
        <p14:creationId xmlns:p14="http://schemas.microsoft.com/office/powerpoint/2010/main" val="28163581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200" kern="1200" dirty="0" smtClean="0">
                <a:solidFill>
                  <a:schemeClr val="tx1"/>
                </a:solidFill>
                <a:effectLst/>
                <a:latin typeface="+mn-lt"/>
                <a:ea typeface="+mn-ea"/>
                <a:cs typeface="+mn-cs"/>
              </a:rPr>
              <a:t>1996</a:t>
            </a:r>
            <a:r>
              <a:rPr lang="pt-BR" sz="1200" kern="1200" baseline="0" dirty="0" smtClean="0">
                <a:solidFill>
                  <a:schemeClr val="tx1"/>
                </a:solidFill>
                <a:effectLst/>
                <a:latin typeface="+mn-lt"/>
                <a:ea typeface="+mn-ea"/>
                <a:cs typeface="+mn-cs"/>
              </a:rPr>
              <a:t> - Primeira publicação, </a:t>
            </a:r>
            <a:r>
              <a:rPr lang="pt-BR" sz="1200" kern="1200" dirty="0" smtClean="0">
                <a:solidFill>
                  <a:schemeClr val="tx1"/>
                </a:solidFill>
                <a:effectLst/>
                <a:latin typeface="+mn-lt"/>
                <a:ea typeface="+mn-ea"/>
                <a:cs typeface="+mn-cs"/>
              </a:rPr>
              <a:t>enfocando o controle e a análise dos Sistemas de Informação.</a:t>
            </a:r>
          </a:p>
          <a:p>
            <a:pPr marL="228600" marR="0" indent="-228600" algn="l" defTabSz="914400" rtl="0" eaLnBrk="1" fontAlgn="auto" latinLnBrk="0" hangingPunct="1">
              <a:lnSpc>
                <a:spcPct val="100000"/>
              </a:lnSpc>
              <a:spcBef>
                <a:spcPts val="0"/>
              </a:spcBef>
              <a:spcAft>
                <a:spcPts val="0"/>
              </a:spcAft>
              <a:buClrTx/>
              <a:buSzTx/>
              <a:buFontTx/>
              <a:buAutoNum type="arabicPlain" startAt="1998"/>
              <a:tabLst/>
              <a:defRPr/>
            </a:pPr>
            <a:r>
              <a:rPr lang="pt-BR" sz="1200" kern="1200" dirty="0" smtClean="0">
                <a:solidFill>
                  <a:schemeClr val="tx1"/>
                </a:solidFill>
                <a:effectLst/>
                <a:latin typeface="+mn-lt"/>
                <a:ea typeface="+mn-ea"/>
                <a:cs typeface="+mn-cs"/>
              </a:rPr>
              <a:t>-</a:t>
            </a:r>
            <a:r>
              <a:rPr lang="pt-BR" sz="1200" kern="1200" baseline="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veio a sua segunda edição, quando ampliou a base de recursos adicionando o guia prático de implementação e execução</a:t>
            </a:r>
          </a:p>
          <a:p>
            <a:r>
              <a:rPr lang="pt-BR" dirty="0" smtClean="0"/>
              <a:t>2000</a:t>
            </a:r>
            <a:r>
              <a:rPr lang="pt-BR" baseline="0" dirty="0" smtClean="0"/>
              <a:t> - </a:t>
            </a:r>
            <a:r>
              <a:rPr lang="pt-BR" dirty="0" smtClean="0"/>
              <a:t>a terceira edição foi lançada.</a:t>
            </a:r>
          </a:p>
          <a:p>
            <a:r>
              <a:rPr lang="pt-BR" dirty="0" smtClean="0"/>
              <a:t>2003</a:t>
            </a:r>
            <a:r>
              <a:rPr lang="pt-BR" baseline="0" dirty="0" smtClean="0"/>
              <a:t> - </a:t>
            </a:r>
            <a:r>
              <a:rPr lang="pt-BR" dirty="0" smtClean="0"/>
              <a:t> uma versão on-line se tornaram disponíveis. </a:t>
            </a:r>
          </a:p>
          <a:p>
            <a:r>
              <a:rPr lang="pt-BR" dirty="0" smtClean="0">
                <a:effectLst/>
              </a:rPr>
              <a:t>2005-</a:t>
            </a:r>
            <a:r>
              <a:rPr lang="pt-BR" baseline="0" dirty="0" smtClean="0">
                <a:effectLst/>
              </a:rPr>
              <a:t> </a:t>
            </a:r>
            <a:r>
              <a:rPr lang="pt-BR" dirty="0" smtClean="0">
                <a:effectLst/>
              </a:rPr>
              <a:t>a quarta edição foi inicialmente lançado.</a:t>
            </a:r>
          </a:p>
          <a:p>
            <a:r>
              <a:rPr lang="pt-BR" dirty="0" smtClean="0"/>
              <a:t>2007</a:t>
            </a:r>
            <a:r>
              <a:rPr lang="pt-BR" baseline="0" dirty="0" smtClean="0"/>
              <a:t> - </a:t>
            </a:r>
            <a:r>
              <a:rPr lang="pt-BR" dirty="0" smtClean="0"/>
              <a:t> a revisão atual 4,1 foi liberada. </a:t>
            </a:r>
          </a:p>
          <a:p>
            <a:r>
              <a:rPr lang="pt-BR" dirty="0" smtClean="0"/>
              <a:t>2012 - COBIT 5 foi lançado,</a:t>
            </a:r>
            <a:r>
              <a:rPr lang="pt-BR" baseline="0" dirty="0" smtClean="0"/>
              <a:t> em </a:t>
            </a:r>
            <a:r>
              <a:rPr lang="pt-BR" dirty="0" smtClean="0"/>
              <a:t>que consolida e integra o COBIT 4.1, </a:t>
            </a:r>
            <a:r>
              <a:rPr lang="pt-BR" dirty="0" smtClean="0">
                <a:hlinkClick r:id="rId3" tooltip="Val IT"/>
              </a:rPr>
              <a:t>Val IT</a:t>
            </a:r>
            <a:r>
              <a:rPr lang="pt-BR" dirty="0" smtClean="0"/>
              <a:t> 2.0 e Risco de TI frameworks, e também inspira-se significativamente a partir do Modelo de Negócios para Segurança da Informação (IMC) e ITAF. </a:t>
            </a:r>
            <a:endParaRPr lang="pt-BR" dirty="0"/>
          </a:p>
        </p:txBody>
      </p:sp>
      <p:sp>
        <p:nvSpPr>
          <p:cNvPr id="4" name="Espaço Reservado para Número de Slide 3"/>
          <p:cNvSpPr>
            <a:spLocks noGrp="1"/>
          </p:cNvSpPr>
          <p:nvPr>
            <p:ph type="sldNum" sz="quarter" idx="10"/>
          </p:nvPr>
        </p:nvSpPr>
        <p:spPr/>
        <p:txBody>
          <a:bodyPr/>
          <a:lstStyle/>
          <a:p>
            <a:fld id="{9DC3F0D8-40C7-4A4B-9AA0-84A3ECC74686}" type="slidenum">
              <a:rPr lang="pt-BR" smtClean="0"/>
              <a:t>8</a:t>
            </a:fld>
            <a:endParaRPr lang="pt-BR"/>
          </a:p>
        </p:txBody>
      </p:sp>
    </p:spTree>
    <p:extLst>
      <p:ext uri="{BB962C8B-B14F-4D97-AF65-F5344CB8AC3E}">
        <p14:creationId xmlns:p14="http://schemas.microsoft.com/office/powerpoint/2010/main" val="171955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200" kern="1200" dirty="0" smtClean="0">
                <a:solidFill>
                  <a:schemeClr val="tx1"/>
                </a:solidFill>
                <a:effectLst/>
                <a:latin typeface="+mn-lt"/>
                <a:ea typeface="+mn-ea"/>
                <a:cs typeface="+mn-cs"/>
              </a:rPr>
              <a:t>O </a:t>
            </a:r>
            <a:r>
              <a:rPr lang="pt-BR" sz="1200" b="1" kern="1200" dirty="0" smtClean="0">
                <a:solidFill>
                  <a:schemeClr val="tx1"/>
                </a:solidFill>
                <a:effectLst/>
                <a:latin typeface="+mn-lt"/>
                <a:ea typeface="+mn-ea"/>
                <a:cs typeface="+mn-cs"/>
              </a:rPr>
              <a:t>ISACA</a:t>
            </a:r>
            <a:r>
              <a:rPr lang="pt-BR" sz="1200" kern="1200" dirty="0" smtClean="0">
                <a:solidFill>
                  <a:schemeClr val="tx1"/>
                </a:solidFill>
                <a:effectLst/>
                <a:latin typeface="+mn-lt"/>
                <a:ea typeface="+mn-ea"/>
                <a:cs typeface="+mn-cs"/>
              </a:rPr>
              <a:t> é uma associação internacional, formada exclusivamente por profissionais que atuam nas áreas de Auditoria de Sistemas, Segurança da Informação e, principalmente, de Governança de TI. Iniciou suas atividades em 1967, com um pequeno grupo de Auditores que atuavam em Empresas nas quais os sistemas informatizados começavam a cada vez mais desempenhar operações críticas. Atualmente, os associados da ISACA somam mais de 50.000 membros em todo o mundo, que vivem e atuam em mais de 140 países e compreendem uma grande variedade de posições relativas à Tecnologia da Informação (entre outras: Auditores de SI, Consultores, Profissionais de Segurança de TI, </a:t>
            </a:r>
            <a:r>
              <a:rPr lang="pt-BR" sz="1200" kern="1200" dirty="0" err="1" smtClean="0">
                <a:solidFill>
                  <a:schemeClr val="tx1"/>
                </a:solidFill>
                <a:effectLst/>
                <a:latin typeface="+mn-lt"/>
                <a:ea typeface="+mn-ea"/>
                <a:cs typeface="+mn-cs"/>
              </a:rPr>
              <a:t>CIO's</a:t>
            </a:r>
            <a:r>
              <a:rPr lang="pt-BR" sz="1200" kern="1200" dirty="0" smtClean="0">
                <a:solidFill>
                  <a:schemeClr val="tx1"/>
                </a:solidFill>
                <a:effectLst/>
                <a:latin typeface="+mn-lt"/>
                <a:ea typeface="+mn-ea"/>
                <a:cs typeface="+mn-cs"/>
              </a:rPr>
              <a:t> e Auditores Internos. É importante notar que a maioria dos associados ao ISACA desempenham funções na alta e média Gerência dessas atividades, exercidas em Empresas e Organizações de todos os segmentos econômicos, como indústria, comércio, finanças, governo, entre outros. </a:t>
            </a:r>
          </a:p>
          <a:p>
            <a:pPr marL="0" marR="0" indent="0" algn="l" defTabSz="914400" rtl="0" eaLnBrk="1" fontAlgn="auto" latinLnBrk="0" hangingPunct="1">
              <a:lnSpc>
                <a:spcPct val="100000"/>
              </a:lnSpc>
              <a:spcBef>
                <a:spcPts val="0"/>
              </a:spcBef>
              <a:spcAft>
                <a:spcPts val="0"/>
              </a:spcAft>
              <a:buClrTx/>
              <a:buSzTx/>
              <a:buFontTx/>
              <a:buNone/>
              <a:tabLst/>
              <a:defRPr/>
            </a:pPr>
            <a:r>
              <a:rPr lang="pt-BR" sz="1200" b="1" kern="1200" dirty="0" smtClean="0">
                <a:solidFill>
                  <a:schemeClr val="tx1"/>
                </a:solidFill>
                <a:effectLst/>
                <a:latin typeface="+mn-lt"/>
                <a:ea typeface="+mn-ea"/>
                <a:cs typeface="+mn-cs"/>
              </a:rPr>
              <a:t>Importância</a:t>
            </a:r>
            <a:r>
              <a:rPr lang="pt-BR" sz="1200" b="1" kern="1200" baseline="0" dirty="0" smtClean="0">
                <a:solidFill>
                  <a:schemeClr val="tx1"/>
                </a:solidFill>
                <a:effectLst/>
                <a:latin typeface="+mn-lt"/>
                <a:ea typeface="+mn-ea"/>
                <a:cs typeface="+mn-cs"/>
              </a:rPr>
              <a:t> da certificação: </a:t>
            </a:r>
            <a:r>
              <a:rPr lang="pt-BR" sz="1200" kern="1200" dirty="0" smtClean="0">
                <a:solidFill>
                  <a:schemeClr val="tx1"/>
                </a:solidFill>
                <a:effectLst/>
                <a:latin typeface="+mn-lt"/>
                <a:ea typeface="+mn-ea"/>
                <a:cs typeface="+mn-cs"/>
              </a:rPr>
              <a:t>Possuir a certificação demonstra a proficiência e é a base para a medida na profissão. Com o crescimento da demanda por profissionais de Auditoria, Controle e Segurança a certificação tornou-se o programa preferido da certificação de indivíduos e organizações em torno do mundo. </a:t>
            </a:r>
          </a:p>
          <a:p>
            <a:endParaRPr lang="pt-BR" dirty="0"/>
          </a:p>
        </p:txBody>
      </p:sp>
      <p:sp>
        <p:nvSpPr>
          <p:cNvPr id="4" name="Espaço Reservado para Número de Slide 3"/>
          <p:cNvSpPr>
            <a:spLocks noGrp="1"/>
          </p:cNvSpPr>
          <p:nvPr>
            <p:ph type="sldNum" sz="quarter" idx="10"/>
          </p:nvPr>
        </p:nvSpPr>
        <p:spPr/>
        <p:txBody>
          <a:bodyPr/>
          <a:lstStyle/>
          <a:p>
            <a:fld id="{9DC3F0D8-40C7-4A4B-9AA0-84A3ECC74686}" type="slidenum">
              <a:rPr lang="pt-BR" smtClean="0"/>
              <a:t>10</a:t>
            </a:fld>
            <a:endParaRPr lang="pt-BR"/>
          </a:p>
        </p:txBody>
      </p:sp>
    </p:spTree>
    <p:extLst>
      <p:ext uri="{BB962C8B-B14F-4D97-AF65-F5344CB8AC3E}">
        <p14:creationId xmlns:p14="http://schemas.microsoft.com/office/powerpoint/2010/main" val="3726423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pt-BR" sz="1200" b="1" kern="1200" dirty="0" smtClean="0">
              <a:solidFill>
                <a:schemeClr val="tx1"/>
              </a:solidFill>
              <a:effectLst/>
              <a:latin typeface="+mn-lt"/>
              <a:ea typeface="+mn-ea"/>
              <a:cs typeface="+mn-cs"/>
            </a:endParaRPr>
          </a:p>
          <a:p>
            <a:endParaRPr lang="pt-BR" dirty="0"/>
          </a:p>
        </p:txBody>
      </p:sp>
      <p:sp>
        <p:nvSpPr>
          <p:cNvPr id="4" name="Espaço Reservado para Número de Slide 3"/>
          <p:cNvSpPr>
            <a:spLocks noGrp="1"/>
          </p:cNvSpPr>
          <p:nvPr>
            <p:ph type="sldNum" sz="quarter" idx="10"/>
          </p:nvPr>
        </p:nvSpPr>
        <p:spPr/>
        <p:txBody>
          <a:bodyPr/>
          <a:lstStyle/>
          <a:p>
            <a:fld id="{9DC3F0D8-40C7-4A4B-9AA0-84A3ECC74686}" type="slidenum">
              <a:rPr lang="pt-BR" smtClean="0"/>
              <a:t>11</a:t>
            </a:fld>
            <a:endParaRPr lang="pt-BR"/>
          </a:p>
        </p:txBody>
      </p:sp>
    </p:spTree>
    <p:extLst>
      <p:ext uri="{BB962C8B-B14F-4D97-AF65-F5344CB8AC3E}">
        <p14:creationId xmlns:p14="http://schemas.microsoft.com/office/powerpoint/2010/main" val="35720479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200" kern="1200" dirty="0" smtClean="0">
                <a:solidFill>
                  <a:schemeClr val="tx1"/>
                </a:solidFill>
                <a:effectLst/>
                <a:latin typeface="+mn-lt"/>
                <a:ea typeface="+mn-ea"/>
                <a:cs typeface="+mn-cs"/>
              </a:rPr>
              <a:t>O modelo </a:t>
            </a:r>
            <a:r>
              <a:rPr lang="pt-BR" sz="1200" kern="1200" dirty="0" err="1" smtClean="0">
                <a:solidFill>
                  <a:schemeClr val="tx1"/>
                </a:solidFill>
                <a:effectLst/>
                <a:latin typeface="+mn-lt"/>
                <a:ea typeface="+mn-ea"/>
                <a:cs typeface="+mn-cs"/>
              </a:rPr>
              <a:t>CobiT</a:t>
            </a:r>
            <a:r>
              <a:rPr lang="pt-BR" sz="1200" kern="1200" dirty="0" smtClean="0">
                <a:solidFill>
                  <a:schemeClr val="tx1"/>
                </a:solidFill>
                <a:effectLst/>
                <a:latin typeface="+mn-lt"/>
                <a:ea typeface="+mn-ea"/>
                <a:cs typeface="+mn-cs"/>
              </a:rPr>
              <a:t> usa como base para governança de TI algumas ferramentas para gerenciamento, </a:t>
            </a:r>
            <a:r>
              <a:rPr lang="pt-BR" sz="1200" kern="1200" dirty="0" smtClean="0">
                <a:solidFill>
                  <a:schemeClr val="tx1"/>
                </a:solidFill>
                <a:effectLst/>
                <a:latin typeface="+mn-lt"/>
                <a:ea typeface="+mn-ea"/>
                <a:cs typeface="+mn-cs"/>
              </a:rPr>
              <a:t>como:</a:t>
            </a:r>
          </a:p>
          <a:p>
            <a:pPr marL="0" marR="0" indent="0" algn="l" defTabSz="914400" rtl="0" eaLnBrk="1" fontAlgn="auto" latinLnBrk="0" hangingPunct="1">
              <a:lnSpc>
                <a:spcPct val="100000"/>
              </a:lnSpc>
              <a:spcBef>
                <a:spcPts val="0"/>
              </a:spcBef>
              <a:spcAft>
                <a:spcPts val="0"/>
              </a:spcAft>
              <a:buClrTx/>
              <a:buSzTx/>
              <a:buFontTx/>
              <a:buNone/>
              <a:tabLst/>
              <a:defRPr/>
            </a:pPr>
            <a:r>
              <a:rPr lang="pt-BR" sz="1200" kern="1200" dirty="0" smtClean="0">
                <a:solidFill>
                  <a:schemeClr val="tx1"/>
                </a:solidFill>
                <a:effectLst/>
                <a:latin typeface="+mn-lt"/>
                <a:ea typeface="+mn-ea"/>
                <a:cs typeface="+mn-cs"/>
              </a:rPr>
              <a:t>- Modelo </a:t>
            </a:r>
            <a:r>
              <a:rPr lang="pt-BR" sz="1200" kern="1200" dirty="0" smtClean="0">
                <a:solidFill>
                  <a:schemeClr val="tx1"/>
                </a:solidFill>
                <a:effectLst/>
                <a:latin typeface="+mn-lt"/>
                <a:ea typeface="+mn-ea"/>
                <a:cs typeface="+mn-cs"/>
              </a:rPr>
              <a:t>de maturidade de governança classificado de 0 a 5 (derivada do </a:t>
            </a:r>
            <a:r>
              <a:rPr lang="pt-BR" sz="1200" kern="1200" dirty="0" smtClean="0">
                <a:solidFill>
                  <a:schemeClr val="tx1"/>
                </a:solidFill>
                <a:effectLst/>
                <a:latin typeface="+mn-lt"/>
                <a:ea typeface="+mn-ea"/>
                <a:cs typeface="+mn-cs"/>
              </a:rPr>
              <a:t>CMM);</a:t>
            </a:r>
          </a:p>
          <a:p>
            <a:pPr marL="0" marR="0" indent="0" algn="l" defTabSz="914400" rtl="0" eaLnBrk="1" fontAlgn="auto" latinLnBrk="0" hangingPunct="1">
              <a:lnSpc>
                <a:spcPct val="100000"/>
              </a:lnSpc>
              <a:spcBef>
                <a:spcPts val="0"/>
              </a:spcBef>
              <a:spcAft>
                <a:spcPts val="0"/>
              </a:spcAft>
              <a:buClrTx/>
              <a:buSzTx/>
              <a:buFontTx/>
              <a:buNone/>
              <a:tabLst/>
              <a:defRPr/>
            </a:pPr>
            <a:r>
              <a:rPr lang="pt-BR" sz="1200" kern="1200" dirty="0" smtClean="0">
                <a:solidFill>
                  <a:schemeClr val="tx1"/>
                </a:solidFill>
                <a:effectLst/>
                <a:latin typeface="+mn-lt"/>
                <a:ea typeface="+mn-ea"/>
                <a:cs typeface="+mn-cs"/>
              </a:rPr>
              <a:t>- Conceito </a:t>
            </a:r>
            <a:r>
              <a:rPr lang="pt-BR" sz="1200" kern="1200" dirty="0" smtClean="0">
                <a:solidFill>
                  <a:schemeClr val="tx1"/>
                </a:solidFill>
                <a:effectLst/>
                <a:latin typeface="+mn-lt"/>
                <a:ea typeface="+mn-ea"/>
                <a:cs typeface="+mn-cs"/>
              </a:rPr>
              <a:t>de fatores críticos de sucesso (</a:t>
            </a:r>
            <a:r>
              <a:rPr lang="pt-BR" sz="1200" kern="1200" dirty="0" err="1" smtClean="0">
                <a:solidFill>
                  <a:schemeClr val="tx1"/>
                </a:solidFill>
                <a:effectLst/>
                <a:latin typeface="+mn-lt"/>
                <a:ea typeface="+mn-ea"/>
                <a:cs typeface="+mn-cs"/>
              </a:rPr>
              <a:t>FCS's</a:t>
            </a:r>
            <a:r>
              <a:rPr lang="pt-BR" sz="1200" kern="1200" dirty="0" smtClean="0">
                <a:solidFill>
                  <a:schemeClr val="tx1"/>
                </a:solidFill>
                <a:effectLst/>
                <a:latin typeface="+mn-lt"/>
                <a:ea typeface="+mn-ea"/>
                <a:cs typeface="+mn-cs"/>
              </a:rPr>
              <a:t>), que definem os desafios mais importantes ou ações de gerenciamento que devem ser adotadas para colocar sobre controle a gestão de </a:t>
            </a:r>
            <a:r>
              <a:rPr lang="pt-BR" sz="1200" kern="1200" dirty="0" smtClean="0">
                <a:solidFill>
                  <a:schemeClr val="tx1"/>
                </a:solidFill>
                <a:effectLst/>
                <a:latin typeface="+mn-lt"/>
                <a:ea typeface="+mn-ea"/>
                <a:cs typeface="+mn-cs"/>
              </a:rPr>
              <a:t>TI</a:t>
            </a:r>
          </a:p>
          <a:p>
            <a:pPr marL="0" marR="0" indent="0" algn="l" defTabSz="914400" rtl="0" eaLnBrk="1" fontAlgn="auto" latinLnBrk="0" hangingPunct="1">
              <a:lnSpc>
                <a:spcPct val="100000"/>
              </a:lnSpc>
              <a:spcBef>
                <a:spcPts val="0"/>
              </a:spcBef>
              <a:spcAft>
                <a:spcPts val="0"/>
              </a:spcAft>
              <a:buClrTx/>
              <a:buSzTx/>
              <a:buFontTx/>
              <a:buNone/>
              <a:tabLst/>
              <a:defRPr/>
            </a:pPr>
            <a:r>
              <a:rPr lang="pt-BR" sz="1200" kern="1200" dirty="0" smtClean="0">
                <a:solidFill>
                  <a:schemeClr val="tx1"/>
                </a:solidFill>
                <a:effectLst/>
                <a:latin typeface="+mn-lt"/>
                <a:ea typeface="+mn-ea"/>
                <a:cs typeface="+mn-cs"/>
              </a:rPr>
              <a:t>- Indicadores </a:t>
            </a:r>
            <a:r>
              <a:rPr lang="pt-BR" sz="1200" kern="1200" dirty="0" smtClean="0">
                <a:solidFill>
                  <a:schemeClr val="tx1"/>
                </a:solidFill>
                <a:effectLst/>
                <a:latin typeface="+mn-lt"/>
                <a:ea typeface="+mn-ea"/>
                <a:cs typeface="+mn-cs"/>
              </a:rPr>
              <a:t>de metas/objetivos, que definem como serão mensurados os progressos das ações para atingir os objetivos da </a:t>
            </a:r>
            <a:r>
              <a:rPr lang="pt-BR" sz="1200" kern="1200" dirty="0" smtClean="0">
                <a:solidFill>
                  <a:schemeClr val="tx1"/>
                </a:solidFill>
                <a:effectLst/>
                <a:latin typeface="+mn-lt"/>
                <a:ea typeface="+mn-ea"/>
                <a:cs typeface="+mn-cs"/>
              </a:rPr>
              <a:t>organização</a:t>
            </a:r>
          </a:p>
          <a:p>
            <a:pPr marL="0" marR="0" indent="0" algn="l" defTabSz="914400" rtl="0" eaLnBrk="1" fontAlgn="auto" latinLnBrk="0" hangingPunct="1">
              <a:lnSpc>
                <a:spcPct val="100000"/>
              </a:lnSpc>
              <a:spcBef>
                <a:spcPts val="0"/>
              </a:spcBef>
              <a:spcAft>
                <a:spcPts val="0"/>
              </a:spcAft>
              <a:buClrTx/>
              <a:buSzTx/>
              <a:buFontTx/>
              <a:buNone/>
              <a:tabLst/>
              <a:defRPr/>
            </a:pPr>
            <a:r>
              <a:rPr lang="pt-BR" sz="1200" kern="1200" dirty="0" smtClean="0">
                <a:solidFill>
                  <a:schemeClr val="tx1"/>
                </a:solidFill>
                <a:effectLst/>
                <a:latin typeface="+mn-lt"/>
                <a:ea typeface="+mn-ea"/>
                <a:cs typeface="+mn-cs"/>
              </a:rPr>
              <a:t>- Indicadores </a:t>
            </a:r>
            <a:r>
              <a:rPr lang="pt-BR" sz="1200" kern="1200" dirty="0" smtClean="0">
                <a:solidFill>
                  <a:schemeClr val="tx1"/>
                </a:solidFill>
                <a:effectLst/>
                <a:latin typeface="+mn-lt"/>
                <a:ea typeface="+mn-ea"/>
                <a:cs typeface="+mn-cs"/>
              </a:rPr>
              <a:t>de desempenho, que definem medidas para determinar como os processos de TI estão sendo executados e se eles permitem atingir os objetivos planejados. </a:t>
            </a:r>
          </a:p>
          <a:p>
            <a:endParaRPr lang="pt-BR" dirty="0"/>
          </a:p>
        </p:txBody>
      </p:sp>
      <p:sp>
        <p:nvSpPr>
          <p:cNvPr id="4" name="Espaço Reservado para Número de Slide 3"/>
          <p:cNvSpPr>
            <a:spLocks noGrp="1"/>
          </p:cNvSpPr>
          <p:nvPr>
            <p:ph type="sldNum" sz="quarter" idx="10"/>
          </p:nvPr>
        </p:nvSpPr>
        <p:spPr/>
        <p:txBody>
          <a:bodyPr/>
          <a:lstStyle/>
          <a:p>
            <a:fld id="{9DC3F0D8-40C7-4A4B-9AA0-84A3ECC74686}" type="slidenum">
              <a:rPr lang="pt-BR" smtClean="0"/>
              <a:t>12</a:t>
            </a:fld>
            <a:endParaRPr lang="pt-BR"/>
          </a:p>
        </p:txBody>
      </p:sp>
    </p:spTree>
    <p:extLst>
      <p:ext uri="{BB962C8B-B14F-4D97-AF65-F5344CB8AC3E}">
        <p14:creationId xmlns:p14="http://schemas.microsoft.com/office/powerpoint/2010/main" val="36203558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sz="1200" kern="1200" dirty="0" smtClean="0">
                <a:solidFill>
                  <a:schemeClr val="tx1"/>
                </a:solidFill>
                <a:effectLst/>
                <a:latin typeface="+mn-lt"/>
                <a:ea typeface="+mn-ea"/>
                <a:cs typeface="+mn-cs"/>
              </a:rPr>
              <a:t>A estrutura do </a:t>
            </a:r>
            <a:r>
              <a:rPr lang="pt-BR" sz="1200" kern="1200" dirty="0" err="1" smtClean="0">
                <a:solidFill>
                  <a:schemeClr val="tx1"/>
                </a:solidFill>
                <a:effectLst/>
                <a:latin typeface="+mn-lt"/>
                <a:ea typeface="+mn-ea"/>
                <a:cs typeface="+mn-cs"/>
              </a:rPr>
              <a:t>CobiT</a:t>
            </a:r>
            <a:r>
              <a:rPr lang="pt-BR" sz="1200" kern="1200" dirty="0" smtClean="0">
                <a:solidFill>
                  <a:schemeClr val="tx1"/>
                </a:solidFill>
                <a:effectLst/>
                <a:latin typeface="+mn-lt"/>
                <a:ea typeface="+mn-ea"/>
                <a:cs typeface="+mn-cs"/>
              </a:rPr>
              <a:t> é ramificada em quatro domínios, os quais possuem 34 processos (2 objetivos de controle para cada processo):</a:t>
            </a:r>
          </a:p>
          <a:p>
            <a:pPr lvl="0"/>
            <a:r>
              <a:rPr lang="pt-BR" sz="1200" kern="1200" dirty="0" smtClean="0">
                <a:solidFill>
                  <a:schemeClr val="tx1"/>
                </a:solidFill>
                <a:effectLst/>
                <a:latin typeface="+mn-lt"/>
                <a:ea typeface="+mn-ea"/>
                <a:cs typeface="+mn-cs"/>
              </a:rPr>
              <a:t>-&gt; Planejar e Organizar </a:t>
            </a:r>
          </a:p>
          <a:p>
            <a:pPr lvl="0"/>
            <a:r>
              <a:rPr lang="pt-BR" sz="1200" kern="1200" dirty="0" smtClean="0">
                <a:solidFill>
                  <a:schemeClr val="tx1"/>
                </a:solidFill>
                <a:effectLst/>
                <a:latin typeface="+mn-lt"/>
                <a:ea typeface="+mn-ea"/>
                <a:cs typeface="+mn-cs"/>
              </a:rPr>
              <a:t>-&gt; Adquirir e Implementar </a:t>
            </a:r>
          </a:p>
          <a:p>
            <a:pPr lvl="0"/>
            <a:r>
              <a:rPr lang="pt-BR" sz="1200" kern="1200" dirty="0" smtClean="0">
                <a:solidFill>
                  <a:schemeClr val="tx1"/>
                </a:solidFill>
                <a:effectLst/>
                <a:latin typeface="+mn-lt"/>
                <a:ea typeface="+mn-ea"/>
                <a:cs typeface="+mn-cs"/>
              </a:rPr>
              <a:t>-&gt; Entregar e Dar Suporte </a:t>
            </a:r>
          </a:p>
          <a:p>
            <a:pPr lvl="0"/>
            <a:r>
              <a:rPr lang="pt-BR" sz="1200" kern="1200" dirty="0" smtClean="0">
                <a:solidFill>
                  <a:schemeClr val="tx1"/>
                </a:solidFill>
                <a:effectLst/>
                <a:latin typeface="+mn-lt"/>
                <a:ea typeface="+mn-ea"/>
                <a:cs typeface="+mn-cs"/>
              </a:rPr>
              <a:t>-&gt; Monitorar e Avaliar </a:t>
            </a:r>
          </a:p>
          <a:p>
            <a:endParaRPr lang="pt-BR" sz="1200" kern="1200" dirty="0" smtClean="0">
              <a:solidFill>
                <a:schemeClr val="tx1"/>
              </a:solidFill>
              <a:effectLst/>
              <a:latin typeface="+mn-lt"/>
              <a:ea typeface="+mn-ea"/>
              <a:cs typeface="+mn-cs"/>
            </a:endParaRPr>
          </a:p>
          <a:p>
            <a:endParaRPr lang="pt-BR" sz="1200" kern="1200" dirty="0" smtClean="0">
              <a:solidFill>
                <a:schemeClr val="tx1"/>
              </a:solidFill>
              <a:effectLst/>
              <a:latin typeface="+mn-lt"/>
              <a:ea typeface="+mn-ea"/>
              <a:cs typeface="+mn-cs"/>
            </a:endParaRPr>
          </a:p>
          <a:p>
            <a:pPr lvl="0"/>
            <a:endParaRPr lang="pt-BR" sz="1200" kern="1200" dirty="0" smtClean="0">
              <a:solidFill>
                <a:schemeClr val="tx1"/>
              </a:solidFill>
              <a:effectLst/>
              <a:latin typeface="+mn-lt"/>
              <a:ea typeface="+mn-ea"/>
              <a:cs typeface="+mn-cs"/>
            </a:endParaRPr>
          </a:p>
          <a:p>
            <a:pPr lvl="0"/>
            <a:endParaRPr lang="pt-BR" sz="1200" kern="1200" dirty="0" smtClean="0">
              <a:solidFill>
                <a:schemeClr val="tx1"/>
              </a:solidFill>
              <a:effectLst/>
              <a:latin typeface="+mn-lt"/>
              <a:ea typeface="+mn-ea"/>
              <a:cs typeface="+mn-cs"/>
            </a:endParaRPr>
          </a:p>
          <a:p>
            <a:endParaRPr lang="pt-BR" dirty="0"/>
          </a:p>
        </p:txBody>
      </p:sp>
      <p:sp>
        <p:nvSpPr>
          <p:cNvPr id="4" name="Espaço Reservado para Número de Slide 3"/>
          <p:cNvSpPr>
            <a:spLocks noGrp="1"/>
          </p:cNvSpPr>
          <p:nvPr>
            <p:ph type="sldNum" sz="quarter" idx="10"/>
          </p:nvPr>
        </p:nvSpPr>
        <p:spPr/>
        <p:txBody>
          <a:bodyPr/>
          <a:lstStyle/>
          <a:p>
            <a:fld id="{9DC3F0D8-40C7-4A4B-9AA0-84A3ECC74686}" type="slidenum">
              <a:rPr lang="pt-BR" smtClean="0"/>
              <a:t>13</a:t>
            </a:fld>
            <a:endParaRPr lang="pt-BR"/>
          </a:p>
        </p:txBody>
      </p:sp>
    </p:spTree>
    <p:extLst>
      <p:ext uri="{BB962C8B-B14F-4D97-AF65-F5344CB8AC3E}">
        <p14:creationId xmlns:p14="http://schemas.microsoft.com/office/powerpoint/2010/main" val="15689382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b="1" kern="1200" dirty="0" smtClean="0">
                <a:solidFill>
                  <a:schemeClr val="tx1"/>
                </a:solidFill>
                <a:effectLst/>
                <a:latin typeface="+mn-lt"/>
                <a:ea typeface="+mn-ea"/>
                <a:cs typeface="+mn-cs"/>
              </a:rPr>
              <a:t>Processos do domínio "Planejar e Organizar”: </a:t>
            </a:r>
            <a:r>
              <a:rPr lang="pt-BR" sz="1200" kern="1200" dirty="0" smtClean="0">
                <a:solidFill>
                  <a:schemeClr val="tx1"/>
                </a:solidFill>
                <a:effectLst/>
                <a:latin typeface="+mn-lt"/>
                <a:ea typeface="+mn-ea"/>
                <a:cs typeface="+mn-cs"/>
              </a:rPr>
              <a:t>Define o plano estratégico de TI ; Define a arquitetura da informação ; Determina a direção tecnológica;</a:t>
            </a:r>
            <a:r>
              <a:rPr lang="pt-BR" sz="1200" kern="1200" baseline="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Define a organização de TI e seus relacionamentos;</a:t>
            </a:r>
            <a:r>
              <a:rPr lang="pt-BR" sz="1200" kern="1200" baseline="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Gerencia os investimento de TI;</a:t>
            </a:r>
            <a:r>
              <a:rPr lang="pt-BR" sz="1200" kern="1200" baseline="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Gerencia a comunicação das direções de TI;</a:t>
            </a:r>
            <a:r>
              <a:rPr lang="pt-BR" sz="1200" kern="1200" baseline="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Gerencia os recursos</a:t>
            </a:r>
            <a:r>
              <a:rPr lang="pt-BR" sz="1200" kern="1200" baseline="0" dirty="0" smtClean="0">
                <a:solidFill>
                  <a:schemeClr val="tx1"/>
                </a:solidFill>
                <a:effectLst/>
                <a:latin typeface="+mn-lt"/>
                <a:ea typeface="+mn-ea"/>
                <a:cs typeface="+mn-cs"/>
              </a:rPr>
              <a:t> hu</a:t>
            </a:r>
            <a:r>
              <a:rPr lang="pt-BR" sz="1200" kern="1200" dirty="0" smtClean="0">
                <a:solidFill>
                  <a:schemeClr val="tx1"/>
                </a:solidFill>
                <a:effectLst/>
                <a:latin typeface="+mn-lt"/>
                <a:ea typeface="+mn-ea"/>
                <a:cs typeface="+mn-cs"/>
              </a:rPr>
              <a:t>manos;</a:t>
            </a:r>
            <a:r>
              <a:rPr lang="pt-BR" sz="1200" kern="1200" baseline="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Assegura o alinhamento de TI com os requerimentos externos;</a:t>
            </a:r>
            <a:r>
              <a:rPr lang="pt-BR" sz="1200" kern="1200" baseline="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Avalia os riscos;</a:t>
            </a:r>
            <a:r>
              <a:rPr lang="pt-BR" sz="1200" kern="1200" baseline="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Gerencia os projetos;</a:t>
            </a:r>
            <a:r>
              <a:rPr lang="pt-BR" sz="1200" kern="1200" baseline="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Gerencia a qualidade.</a:t>
            </a:r>
          </a:p>
          <a:p>
            <a:endParaRPr lang="pt-BR" dirty="0"/>
          </a:p>
        </p:txBody>
      </p:sp>
      <p:sp>
        <p:nvSpPr>
          <p:cNvPr id="4" name="Espaço Reservado para Número de Slide 3"/>
          <p:cNvSpPr>
            <a:spLocks noGrp="1"/>
          </p:cNvSpPr>
          <p:nvPr>
            <p:ph type="sldNum" sz="quarter" idx="10"/>
          </p:nvPr>
        </p:nvSpPr>
        <p:spPr/>
        <p:txBody>
          <a:bodyPr/>
          <a:lstStyle/>
          <a:p>
            <a:fld id="{9DC3F0D8-40C7-4A4B-9AA0-84A3ECC74686}" type="slidenum">
              <a:rPr lang="pt-BR" smtClean="0"/>
              <a:t>14</a:t>
            </a:fld>
            <a:endParaRPr lang="pt-BR"/>
          </a:p>
        </p:txBody>
      </p:sp>
    </p:spTree>
    <p:extLst>
      <p:ext uri="{BB962C8B-B14F-4D97-AF65-F5344CB8AC3E}">
        <p14:creationId xmlns:p14="http://schemas.microsoft.com/office/powerpoint/2010/main" val="39725551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b="1" kern="1200" dirty="0" smtClean="0">
                <a:solidFill>
                  <a:schemeClr val="tx1"/>
                </a:solidFill>
                <a:effectLst/>
                <a:latin typeface="+mn-lt"/>
                <a:ea typeface="+mn-ea"/>
                <a:cs typeface="+mn-cs"/>
              </a:rPr>
              <a:t>Processos do domínio "Adquirir e Implementar”: </a:t>
            </a:r>
            <a:r>
              <a:rPr lang="pt-BR" sz="1200" kern="1200" dirty="0" smtClean="0">
                <a:solidFill>
                  <a:schemeClr val="tx1"/>
                </a:solidFill>
                <a:effectLst/>
                <a:latin typeface="+mn-lt"/>
                <a:ea typeface="+mn-ea"/>
                <a:cs typeface="+mn-cs"/>
              </a:rPr>
              <a:t>Identifica as soluções de automação;</a:t>
            </a:r>
            <a:r>
              <a:rPr lang="pt-BR" sz="1200" kern="1200" baseline="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Adquire e mantém os softwares;</a:t>
            </a:r>
            <a:r>
              <a:rPr lang="pt-BR" sz="1200" kern="1200" baseline="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Adquire e mantém a </a:t>
            </a:r>
            <a:r>
              <a:rPr lang="pt-BR" sz="1200" kern="1200" dirty="0" err="1" smtClean="0">
                <a:solidFill>
                  <a:schemeClr val="tx1"/>
                </a:solidFill>
                <a:effectLst/>
                <a:latin typeface="+mn-lt"/>
                <a:ea typeface="+mn-ea"/>
                <a:cs typeface="+mn-cs"/>
              </a:rPr>
              <a:t>infra-estrutura</a:t>
            </a:r>
            <a:r>
              <a:rPr lang="pt-BR" sz="1200" kern="1200" dirty="0" smtClean="0">
                <a:solidFill>
                  <a:schemeClr val="tx1"/>
                </a:solidFill>
                <a:effectLst/>
                <a:latin typeface="+mn-lt"/>
                <a:ea typeface="+mn-ea"/>
                <a:cs typeface="+mn-cs"/>
              </a:rPr>
              <a:t> tecnológica;</a:t>
            </a:r>
            <a:r>
              <a:rPr lang="pt-BR" sz="1200" kern="1200" baseline="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Desenvolve e mantém os procedimentos;</a:t>
            </a:r>
            <a:r>
              <a:rPr lang="pt-BR" sz="1200" kern="1200" baseline="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Instala e certifica softwares;</a:t>
            </a:r>
            <a:r>
              <a:rPr lang="pt-BR" sz="1200" kern="1200" baseline="0" dirty="0" smtClean="0">
                <a:solidFill>
                  <a:schemeClr val="tx1"/>
                </a:solidFill>
                <a:effectLst/>
                <a:latin typeface="+mn-lt"/>
                <a:ea typeface="+mn-ea"/>
                <a:cs typeface="+mn-cs"/>
              </a:rPr>
              <a:t> G</a:t>
            </a:r>
            <a:r>
              <a:rPr lang="pt-BR" sz="1200" kern="1200" dirty="0" smtClean="0">
                <a:solidFill>
                  <a:schemeClr val="tx1"/>
                </a:solidFill>
                <a:effectLst/>
                <a:latin typeface="+mn-lt"/>
                <a:ea typeface="+mn-ea"/>
                <a:cs typeface="+mn-cs"/>
              </a:rPr>
              <a:t>erencia as mudanças.</a:t>
            </a:r>
          </a:p>
          <a:p>
            <a:endParaRPr lang="pt-BR" dirty="0"/>
          </a:p>
        </p:txBody>
      </p:sp>
      <p:sp>
        <p:nvSpPr>
          <p:cNvPr id="4" name="Espaço Reservado para Número de Slide 3"/>
          <p:cNvSpPr>
            <a:spLocks noGrp="1"/>
          </p:cNvSpPr>
          <p:nvPr>
            <p:ph type="sldNum" sz="quarter" idx="10"/>
          </p:nvPr>
        </p:nvSpPr>
        <p:spPr/>
        <p:txBody>
          <a:bodyPr/>
          <a:lstStyle/>
          <a:p>
            <a:fld id="{9DC3F0D8-40C7-4A4B-9AA0-84A3ECC74686}" type="slidenum">
              <a:rPr lang="pt-BR" smtClean="0"/>
              <a:t>15</a:t>
            </a:fld>
            <a:endParaRPr lang="pt-BR"/>
          </a:p>
        </p:txBody>
      </p:sp>
    </p:spTree>
    <p:extLst>
      <p:ext uri="{BB962C8B-B14F-4D97-AF65-F5344CB8AC3E}">
        <p14:creationId xmlns:p14="http://schemas.microsoft.com/office/powerpoint/2010/main" val="31047963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200" b="1" kern="1200" dirty="0" smtClean="0">
                <a:solidFill>
                  <a:schemeClr val="tx1"/>
                </a:solidFill>
                <a:effectLst/>
                <a:latin typeface="+mn-lt"/>
                <a:ea typeface="+mn-ea"/>
                <a:cs typeface="+mn-cs"/>
              </a:rPr>
              <a:t>Processos do domínio "Entregar e Dar Suporte”: </a:t>
            </a:r>
            <a:r>
              <a:rPr lang="pt-BR" sz="1200" kern="1200" dirty="0" smtClean="0">
                <a:solidFill>
                  <a:schemeClr val="tx1"/>
                </a:solidFill>
                <a:effectLst/>
                <a:latin typeface="+mn-lt"/>
                <a:ea typeface="+mn-ea"/>
                <a:cs typeface="+mn-cs"/>
              </a:rPr>
              <a:t>Define e mantém os acordos de níveis de serviços (SLA); Gerencia os serviços de terceiros; Gerencia a performance e capacidade do ambiente;</a:t>
            </a:r>
            <a:r>
              <a:rPr lang="pt-BR" sz="1200" kern="1200" baseline="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Assegura a continuidade dos serviços;</a:t>
            </a:r>
            <a:r>
              <a:rPr lang="pt-BR" sz="1200" kern="1200" baseline="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Assegura a segurança dos serviços;</a:t>
            </a:r>
            <a:r>
              <a:rPr lang="pt-BR" sz="1200" kern="1200" baseline="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Identifica e aloca custos;</a:t>
            </a:r>
            <a:r>
              <a:rPr lang="pt-BR" sz="1200" kern="1200" baseline="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Treina os usuários; Assiste e aconselha os usuários;</a:t>
            </a:r>
            <a:r>
              <a:rPr lang="pt-BR" sz="1200" kern="1200" baseline="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Gerencia a configuração;</a:t>
            </a:r>
            <a:r>
              <a:rPr lang="pt-BR" sz="1200" kern="1200" baseline="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Gerencia os problemas e incidentes;</a:t>
            </a:r>
            <a:r>
              <a:rPr lang="pt-BR" sz="1200" kern="1200" baseline="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Gerencia os dados;</a:t>
            </a:r>
            <a:r>
              <a:rPr lang="pt-BR" sz="1200" kern="1200" baseline="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Gerencia a </a:t>
            </a:r>
            <a:r>
              <a:rPr lang="pt-BR" sz="1200" kern="1200" dirty="0" err="1" smtClean="0">
                <a:solidFill>
                  <a:schemeClr val="tx1"/>
                </a:solidFill>
                <a:effectLst/>
                <a:latin typeface="+mn-lt"/>
                <a:ea typeface="+mn-ea"/>
                <a:cs typeface="+mn-cs"/>
              </a:rPr>
              <a:t>infra-estrutura</a:t>
            </a:r>
            <a:r>
              <a:rPr lang="pt-BR" sz="1200" kern="1200" dirty="0" smtClean="0">
                <a:solidFill>
                  <a:schemeClr val="tx1"/>
                </a:solidFill>
                <a:effectLst/>
                <a:latin typeface="+mn-lt"/>
                <a:ea typeface="+mn-ea"/>
                <a:cs typeface="+mn-cs"/>
              </a:rPr>
              <a:t>;</a:t>
            </a:r>
            <a:r>
              <a:rPr lang="pt-BR" sz="1200" kern="1200" baseline="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Gerencia as operações.</a:t>
            </a:r>
          </a:p>
          <a:p>
            <a:endParaRPr lang="pt-BR" dirty="0"/>
          </a:p>
        </p:txBody>
      </p:sp>
      <p:sp>
        <p:nvSpPr>
          <p:cNvPr id="4" name="Espaço Reservado para Número de Slide 3"/>
          <p:cNvSpPr>
            <a:spLocks noGrp="1"/>
          </p:cNvSpPr>
          <p:nvPr>
            <p:ph type="sldNum" sz="quarter" idx="10"/>
          </p:nvPr>
        </p:nvSpPr>
        <p:spPr/>
        <p:txBody>
          <a:bodyPr/>
          <a:lstStyle/>
          <a:p>
            <a:fld id="{9DC3F0D8-40C7-4A4B-9AA0-84A3ECC74686}" type="slidenum">
              <a:rPr lang="pt-BR" smtClean="0"/>
              <a:t>16</a:t>
            </a:fld>
            <a:endParaRPr lang="pt-BR"/>
          </a:p>
        </p:txBody>
      </p:sp>
    </p:spTree>
    <p:extLst>
      <p:ext uri="{BB962C8B-B14F-4D97-AF65-F5344CB8AC3E}">
        <p14:creationId xmlns:p14="http://schemas.microsoft.com/office/powerpoint/2010/main" val="6403005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200" b="1" kern="1200" dirty="0" smtClean="0">
                <a:solidFill>
                  <a:schemeClr val="tx1"/>
                </a:solidFill>
                <a:effectLst/>
                <a:latin typeface="+mn-lt"/>
                <a:ea typeface="+mn-ea"/>
                <a:cs typeface="+mn-cs"/>
              </a:rPr>
              <a:t>Processos do domínio "Monitorar e Avaliar”: </a:t>
            </a:r>
            <a:r>
              <a:rPr lang="pt-BR" sz="1200" kern="1200" dirty="0" smtClean="0">
                <a:solidFill>
                  <a:schemeClr val="tx1"/>
                </a:solidFill>
                <a:effectLst/>
                <a:latin typeface="+mn-lt"/>
                <a:ea typeface="+mn-ea"/>
                <a:cs typeface="+mn-cs"/>
              </a:rPr>
              <a:t>Monitora os processos;</a:t>
            </a:r>
            <a:r>
              <a:rPr lang="pt-BR" sz="1200" kern="1200" baseline="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Analisa a adequação dos controles internos;</a:t>
            </a:r>
            <a:r>
              <a:rPr lang="pt-BR" sz="1200" kern="1200" baseline="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Prove auditorias independentes;</a:t>
            </a:r>
            <a:r>
              <a:rPr lang="pt-BR" sz="1200" kern="1200" baseline="0" dirty="0" smtClean="0">
                <a:solidFill>
                  <a:schemeClr val="tx1"/>
                </a:solidFill>
                <a:effectLst/>
                <a:latin typeface="+mn-lt"/>
                <a:ea typeface="+mn-ea"/>
                <a:cs typeface="+mn-cs"/>
              </a:rPr>
              <a:t> P</a:t>
            </a:r>
            <a:r>
              <a:rPr lang="pt-BR" sz="1200" kern="1200" dirty="0" smtClean="0">
                <a:solidFill>
                  <a:schemeClr val="tx1"/>
                </a:solidFill>
                <a:effectLst/>
                <a:latin typeface="+mn-lt"/>
                <a:ea typeface="+mn-ea"/>
                <a:cs typeface="+mn-cs"/>
              </a:rPr>
              <a:t>rove segurança independente;</a:t>
            </a:r>
            <a:r>
              <a:rPr lang="pt-BR" sz="1200" kern="1200" baseline="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Monitora os processos;</a:t>
            </a:r>
            <a:r>
              <a:rPr lang="pt-BR" sz="1200" kern="1200" baseline="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Analisa a adequação dos controles internos;</a:t>
            </a:r>
            <a:r>
              <a:rPr lang="pt-BR" sz="1200" kern="1200" baseline="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Prove auditorias independentes;</a:t>
            </a:r>
            <a:r>
              <a:rPr lang="pt-BR" sz="1200" kern="1200" baseline="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Prove segurança independente.</a:t>
            </a:r>
          </a:p>
          <a:p>
            <a:endParaRPr lang="pt-BR" dirty="0"/>
          </a:p>
        </p:txBody>
      </p:sp>
      <p:sp>
        <p:nvSpPr>
          <p:cNvPr id="4" name="Espaço Reservado para Número de Slide 3"/>
          <p:cNvSpPr>
            <a:spLocks noGrp="1"/>
          </p:cNvSpPr>
          <p:nvPr>
            <p:ph type="sldNum" sz="quarter" idx="10"/>
          </p:nvPr>
        </p:nvSpPr>
        <p:spPr/>
        <p:txBody>
          <a:bodyPr/>
          <a:lstStyle/>
          <a:p>
            <a:fld id="{9DC3F0D8-40C7-4A4B-9AA0-84A3ECC74686}" type="slidenum">
              <a:rPr lang="pt-BR" smtClean="0"/>
              <a:t>17</a:t>
            </a:fld>
            <a:endParaRPr lang="pt-BR"/>
          </a:p>
        </p:txBody>
      </p:sp>
    </p:spTree>
    <p:extLst>
      <p:ext uri="{BB962C8B-B14F-4D97-AF65-F5344CB8AC3E}">
        <p14:creationId xmlns:p14="http://schemas.microsoft.com/office/powerpoint/2010/main" val="41420612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lvl="0" algn="just"/>
            <a:r>
              <a:rPr lang="pt-BR" dirty="0" smtClean="0"/>
              <a:t>O </a:t>
            </a:r>
            <a:r>
              <a:rPr lang="pt-BR" dirty="0" err="1" smtClean="0"/>
              <a:t>CobiT</a:t>
            </a:r>
            <a:r>
              <a:rPr lang="pt-BR" dirty="0" smtClean="0"/>
              <a:t> está alinhado com outros padrões e com as melhores práticas </a:t>
            </a:r>
          </a:p>
          <a:p>
            <a:pPr lvl="0" algn="just"/>
            <a:r>
              <a:rPr lang="pt-BR" dirty="0" smtClean="0"/>
              <a:t>O framework </a:t>
            </a:r>
            <a:r>
              <a:rPr lang="pt-BR" dirty="0" err="1" smtClean="0"/>
              <a:t>CobiT</a:t>
            </a:r>
            <a:r>
              <a:rPr lang="pt-BR" dirty="0" smtClean="0"/>
              <a:t> suporta e é suportado pelas melhores práticas, provendo assim um ambiente de TI bem gerenciado e flexível </a:t>
            </a:r>
          </a:p>
          <a:p>
            <a:pPr lvl="0" algn="just"/>
            <a:r>
              <a:rPr lang="pt-BR" dirty="0" smtClean="0"/>
              <a:t>O </a:t>
            </a:r>
            <a:r>
              <a:rPr lang="pt-BR" dirty="0" err="1" smtClean="0"/>
              <a:t>CobiT</a:t>
            </a:r>
            <a:r>
              <a:rPr lang="pt-BR" dirty="0" smtClean="0"/>
              <a:t> foca na melhoria da Governança de TI das organizações e na redução dos riscos operacionais </a:t>
            </a:r>
          </a:p>
          <a:p>
            <a:pPr lvl="0" algn="just"/>
            <a:r>
              <a:rPr lang="pt-BR" dirty="0" smtClean="0"/>
              <a:t>Gerencia e controla as atividades de TI </a:t>
            </a:r>
          </a:p>
          <a:p>
            <a:pPr lvl="0" algn="just"/>
            <a:r>
              <a:rPr lang="pt-BR" dirty="0" err="1" smtClean="0"/>
              <a:t>CobiT</a:t>
            </a:r>
            <a:r>
              <a:rPr lang="pt-BR" dirty="0" smtClean="0"/>
              <a:t> proporciona um ambiente de controle responsável em garantir as necessidades de negócio </a:t>
            </a:r>
          </a:p>
          <a:p>
            <a:pPr lvl="0" algn="just"/>
            <a:r>
              <a:rPr lang="pt-BR" dirty="0" smtClean="0"/>
              <a:t>Disponibiliza ferramentas para auxiliar no gerenciamento e no controle das atividades de TI </a:t>
            </a:r>
          </a:p>
          <a:p>
            <a:pPr lvl="0" algn="just"/>
            <a:r>
              <a:rPr lang="pt-BR" dirty="0" smtClean="0"/>
              <a:t>Garante que as funções corporativas ocorram de forma sistemática para o alcance dos objetivos do negócio </a:t>
            </a:r>
          </a:p>
          <a:p>
            <a:pPr lvl="0" algn="just"/>
            <a:r>
              <a:rPr lang="pt-BR" dirty="0" smtClean="0"/>
              <a:t>Criação de uma linguagem comum para todos os envolvidos nos controles dos processos </a:t>
            </a:r>
          </a:p>
          <a:p>
            <a:endParaRPr lang="pt-BR" dirty="0"/>
          </a:p>
        </p:txBody>
      </p:sp>
      <p:sp>
        <p:nvSpPr>
          <p:cNvPr id="4" name="Espaço Reservado para Número de Slide 3"/>
          <p:cNvSpPr>
            <a:spLocks noGrp="1"/>
          </p:cNvSpPr>
          <p:nvPr>
            <p:ph type="sldNum" sz="quarter" idx="10"/>
          </p:nvPr>
        </p:nvSpPr>
        <p:spPr/>
        <p:txBody>
          <a:bodyPr/>
          <a:lstStyle/>
          <a:p>
            <a:fld id="{9DC3F0D8-40C7-4A4B-9AA0-84A3ECC74686}" type="slidenum">
              <a:rPr lang="pt-BR" smtClean="0"/>
              <a:t>18</a:t>
            </a:fld>
            <a:endParaRPr lang="pt-BR"/>
          </a:p>
        </p:txBody>
      </p:sp>
    </p:spTree>
    <p:extLst>
      <p:ext uri="{BB962C8B-B14F-4D97-AF65-F5344CB8AC3E}">
        <p14:creationId xmlns:p14="http://schemas.microsoft.com/office/powerpoint/2010/main" val="14750432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Conscientizar a Alta Direção </a:t>
            </a:r>
          </a:p>
          <a:p>
            <a:r>
              <a:rPr lang="pt-BR" dirty="0" smtClean="0"/>
              <a:t>Possuir uma estrutura de tomada de decisão adequada aos objetivos estratégicos da organização </a:t>
            </a:r>
          </a:p>
          <a:p>
            <a:r>
              <a:rPr lang="pt-BR" dirty="0" smtClean="0"/>
              <a:t>Saber o momento certo para fazer investimentos, Gerenciar os riscos operacionais com investimentos alinhados aos objetivos do negócio </a:t>
            </a:r>
          </a:p>
          <a:p>
            <a:r>
              <a:rPr lang="pt-BR" dirty="0" smtClean="0"/>
              <a:t>Direcionar as ações com o objetivo de proteger a organização </a:t>
            </a:r>
          </a:p>
          <a:p>
            <a:r>
              <a:rPr lang="pt-BR" dirty="0" smtClean="0"/>
              <a:t>Atender aos requisitos socioeconômicos e culturais </a:t>
            </a:r>
          </a:p>
          <a:p>
            <a:r>
              <a:rPr lang="pt-BR" dirty="0" smtClean="0"/>
              <a:t>Atender as exigências legais, regulatórias e os conflitos entre as próprias leis/regulamentos e também com as estratégias da organização </a:t>
            </a:r>
          </a:p>
          <a:p>
            <a:r>
              <a:rPr lang="pt-BR" dirty="0" smtClean="0"/>
              <a:t>Resistência a mudanças na cultura organizacional </a:t>
            </a:r>
          </a:p>
          <a:p>
            <a:endParaRPr lang="pt-BR" dirty="0"/>
          </a:p>
        </p:txBody>
      </p:sp>
      <p:sp>
        <p:nvSpPr>
          <p:cNvPr id="4" name="Espaço Reservado para Número de Slide 3"/>
          <p:cNvSpPr>
            <a:spLocks noGrp="1"/>
          </p:cNvSpPr>
          <p:nvPr>
            <p:ph type="sldNum" sz="quarter" idx="10"/>
          </p:nvPr>
        </p:nvSpPr>
        <p:spPr/>
        <p:txBody>
          <a:bodyPr/>
          <a:lstStyle/>
          <a:p>
            <a:fld id="{9DC3F0D8-40C7-4A4B-9AA0-84A3ECC74686}" type="slidenum">
              <a:rPr lang="pt-BR" smtClean="0"/>
              <a:t>19</a:t>
            </a:fld>
            <a:endParaRPr lang="pt-BR"/>
          </a:p>
        </p:txBody>
      </p:sp>
    </p:spTree>
    <p:extLst>
      <p:ext uri="{BB962C8B-B14F-4D97-AF65-F5344CB8AC3E}">
        <p14:creationId xmlns:p14="http://schemas.microsoft.com/office/powerpoint/2010/main" val="8458307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F6499DEC-30CB-424D-8E55-4CFBD4081EC0}" type="datetimeFigureOut">
              <a:rPr lang="pt-BR" smtClean="0"/>
              <a:t>17/08/2012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8D7085E-E115-43A9-B737-649C7CF0CE20}" type="slidenum">
              <a:rPr lang="pt-BR" smtClean="0"/>
              <a:t>‹nº›</a:t>
            </a:fld>
            <a:endParaRPr lang="pt-BR"/>
          </a:p>
        </p:txBody>
      </p:sp>
    </p:spTree>
    <p:extLst>
      <p:ext uri="{BB962C8B-B14F-4D97-AF65-F5344CB8AC3E}">
        <p14:creationId xmlns:p14="http://schemas.microsoft.com/office/powerpoint/2010/main" val="1335584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F6499DEC-30CB-424D-8E55-4CFBD4081EC0}" type="datetimeFigureOut">
              <a:rPr lang="pt-BR" smtClean="0"/>
              <a:t>17/08/2012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8D7085E-E115-43A9-B737-649C7CF0CE20}" type="slidenum">
              <a:rPr lang="pt-BR" smtClean="0"/>
              <a:t>‹nº›</a:t>
            </a:fld>
            <a:endParaRPr lang="pt-BR"/>
          </a:p>
        </p:txBody>
      </p:sp>
    </p:spTree>
    <p:extLst>
      <p:ext uri="{BB962C8B-B14F-4D97-AF65-F5344CB8AC3E}">
        <p14:creationId xmlns:p14="http://schemas.microsoft.com/office/powerpoint/2010/main" val="995787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F6499DEC-30CB-424D-8E55-4CFBD4081EC0}" type="datetimeFigureOut">
              <a:rPr lang="pt-BR" smtClean="0"/>
              <a:t>17/08/2012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8D7085E-E115-43A9-B737-649C7CF0CE20}" type="slidenum">
              <a:rPr lang="pt-BR" smtClean="0"/>
              <a:t>‹nº›</a:t>
            </a:fld>
            <a:endParaRPr lang="pt-BR"/>
          </a:p>
        </p:txBody>
      </p:sp>
    </p:spTree>
    <p:extLst>
      <p:ext uri="{BB962C8B-B14F-4D97-AF65-F5344CB8AC3E}">
        <p14:creationId xmlns:p14="http://schemas.microsoft.com/office/powerpoint/2010/main" val="202239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F6499DEC-30CB-424D-8E55-4CFBD4081EC0}" type="datetimeFigureOut">
              <a:rPr lang="pt-BR" smtClean="0"/>
              <a:t>17/08/2012</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58D7085E-E115-43A9-B737-649C7CF0CE20}" type="slidenum">
              <a:rPr lang="pt-BR" smtClean="0"/>
              <a:t>‹nº›</a:t>
            </a:fld>
            <a:endParaRPr lang="pt-BR"/>
          </a:p>
        </p:txBody>
      </p:sp>
    </p:spTree>
    <p:extLst>
      <p:ext uri="{BB962C8B-B14F-4D97-AF65-F5344CB8AC3E}">
        <p14:creationId xmlns:p14="http://schemas.microsoft.com/office/powerpoint/2010/main" val="2552417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F6499DEC-30CB-424D-8E55-4CFBD4081EC0}" type="datetimeFigureOut">
              <a:rPr lang="pt-BR" smtClean="0"/>
              <a:t>17/08/2012</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58D7085E-E115-43A9-B737-649C7CF0CE20}" type="slidenum">
              <a:rPr lang="pt-BR" smtClean="0"/>
              <a:t>‹nº›</a:t>
            </a:fld>
            <a:endParaRPr lang="pt-BR"/>
          </a:p>
        </p:txBody>
      </p:sp>
    </p:spTree>
    <p:extLst>
      <p:ext uri="{BB962C8B-B14F-4D97-AF65-F5344CB8AC3E}">
        <p14:creationId xmlns:p14="http://schemas.microsoft.com/office/powerpoint/2010/main" val="1139907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F6499DEC-30CB-424D-8E55-4CFBD4081EC0}" type="datetimeFigureOut">
              <a:rPr lang="pt-BR" smtClean="0"/>
              <a:t>17/08/2012</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58D7085E-E115-43A9-B737-649C7CF0CE20}" type="slidenum">
              <a:rPr lang="pt-BR" smtClean="0"/>
              <a:t>‹nº›</a:t>
            </a:fld>
            <a:endParaRPr lang="pt-BR"/>
          </a:p>
        </p:txBody>
      </p:sp>
    </p:spTree>
    <p:extLst>
      <p:ext uri="{BB962C8B-B14F-4D97-AF65-F5344CB8AC3E}">
        <p14:creationId xmlns:p14="http://schemas.microsoft.com/office/powerpoint/2010/main" val="2550068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F6499DEC-30CB-424D-8E55-4CFBD4081EC0}" type="datetimeFigureOut">
              <a:rPr lang="pt-BR" smtClean="0"/>
              <a:t>17/08/2012</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58D7085E-E115-43A9-B737-649C7CF0CE20}" type="slidenum">
              <a:rPr lang="pt-BR" smtClean="0"/>
              <a:t>‹nº›</a:t>
            </a:fld>
            <a:endParaRPr lang="pt-BR"/>
          </a:p>
        </p:txBody>
      </p:sp>
    </p:spTree>
    <p:extLst>
      <p:ext uri="{BB962C8B-B14F-4D97-AF65-F5344CB8AC3E}">
        <p14:creationId xmlns:p14="http://schemas.microsoft.com/office/powerpoint/2010/main" val="1175126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F6499DEC-30CB-424D-8E55-4CFBD4081EC0}" type="datetimeFigureOut">
              <a:rPr lang="pt-BR" smtClean="0"/>
              <a:t>17/08/2012</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58D7085E-E115-43A9-B737-649C7CF0CE20}" type="slidenum">
              <a:rPr lang="pt-BR" smtClean="0"/>
              <a:t>‹nº›</a:t>
            </a:fld>
            <a:endParaRPr lang="pt-BR"/>
          </a:p>
        </p:txBody>
      </p:sp>
    </p:spTree>
    <p:extLst>
      <p:ext uri="{BB962C8B-B14F-4D97-AF65-F5344CB8AC3E}">
        <p14:creationId xmlns:p14="http://schemas.microsoft.com/office/powerpoint/2010/main" val="2649378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F6499DEC-30CB-424D-8E55-4CFBD4081EC0}" type="datetimeFigureOut">
              <a:rPr lang="pt-BR" smtClean="0"/>
              <a:t>17/08/2012</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58D7085E-E115-43A9-B737-649C7CF0CE20}" type="slidenum">
              <a:rPr lang="pt-BR" smtClean="0"/>
              <a:t>‹nº›</a:t>
            </a:fld>
            <a:endParaRPr lang="pt-BR"/>
          </a:p>
        </p:txBody>
      </p:sp>
    </p:spTree>
    <p:extLst>
      <p:ext uri="{BB962C8B-B14F-4D97-AF65-F5344CB8AC3E}">
        <p14:creationId xmlns:p14="http://schemas.microsoft.com/office/powerpoint/2010/main" val="4076669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F6499DEC-30CB-424D-8E55-4CFBD4081EC0}" type="datetimeFigureOut">
              <a:rPr lang="pt-BR" smtClean="0"/>
              <a:t>17/08/2012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8D7085E-E115-43A9-B737-649C7CF0CE20}" type="slidenum">
              <a:rPr lang="pt-BR" smtClean="0"/>
              <a:t>‹nº›</a:t>
            </a:fld>
            <a:endParaRPr lang="pt-BR"/>
          </a:p>
        </p:txBody>
      </p:sp>
    </p:spTree>
    <p:extLst>
      <p:ext uri="{BB962C8B-B14F-4D97-AF65-F5344CB8AC3E}">
        <p14:creationId xmlns:p14="http://schemas.microsoft.com/office/powerpoint/2010/main" val="1311049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F6499DEC-30CB-424D-8E55-4CFBD4081EC0}" type="datetimeFigureOut">
              <a:rPr lang="pt-BR" smtClean="0"/>
              <a:t>17/08/2012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58D7085E-E115-43A9-B737-649C7CF0CE20}" type="slidenum">
              <a:rPr lang="pt-BR" smtClean="0"/>
              <a:t>‹nº›</a:t>
            </a:fld>
            <a:endParaRPr lang="pt-BR"/>
          </a:p>
        </p:txBody>
      </p:sp>
    </p:spTree>
    <p:extLst>
      <p:ext uri="{BB962C8B-B14F-4D97-AF65-F5344CB8AC3E}">
        <p14:creationId xmlns:p14="http://schemas.microsoft.com/office/powerpoint/2010/main" val="423547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12F79"/>
        </a:solid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499DEC-30CB-424D-8E55-4CFBD4081EC0}" type="datetimeFigureOut">
              <a:rPr lang="pt-BR" smtClean="0"/>
              <a:t>17/08/2012</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D7085E-E115-43A9-B737-649C7CF0CE20}" type="slidenum">
              <a:rPr lang="pt-BR" smtClean="0"/>
              <a:t>‹nº›</a:t>
            </a:fld>
            <a:endParaRPr lang="pt-BR"/>
          </a:p>
        </p:txBody>
      </p:sp>
    </p:spTree>
    <p:extLst>
      <p:ext uri="{BB962C8B-B14F-4D97-AF65-F5344CB8AC3E}">
        <p14:creationId xmlns:p14="http://schemas.microsoft.com/office/powerpoint/2010/main" val="246352322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1212" y="1423987"/>
            <a:ext cx="4981575" cy="4010025"/>
          </a:xfrm>
          <a:prstGeom prst="rect">
            <a:avLst/>
          </a:prstGeom>
        </p:spPr>
      </p:pic>
    </p:spTree>
    <p:extLst>
      <p:ext uri="{BB962C8B-B14F-4D97-AF65-F5344CB8AC3E}">
        <p14:creationId xmlns:p14="http://schemas.microsoft.com/office/powerpoint/2010/main" val="23758152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pt-BR" b="1" dirty="0" smtClean="0">
                <a:solidFill>
                  <a:schemeClr val="bg1"/>
                </a:solidFill>
              </a:rPr>
              <a:t>Integrantes</a:t>
            </a:r>
            <a:endParaRPr lang="pt-BR" b="1" dirty="0">
              <a:solidFill>
                <a:schemeClr val="bg1"/>
              </a:solidFill>
            </a:endParaRPr>
          </a:p>
        </p:txBody>
      </p:sp>
      <p:sp>
        <p:nvSpPr>
          <p:cNvPr id="3" name="Espaço Reservado para Conteúdo 2"/>
          <p:cNvSpPr>
            <a:spLocks noGrp="1"/>
          </p:cNvSpPr>
          <p:nvPr>
            <p:ph idx="1"/>
          </p:nvPr>
        </p:nvSpPr>
        <p:spPr>
          <a:xfrm>
            <a:off x="395536" y="1844824"/>
            <a:ext cx="8229600" cy="4525963"/>
          </a:xfrm>
        </p:spPr>
        <p:txBody>
          <a:bodyPr>
            <a:normAutofit/>
          </a:bodyPr>
          <a:lstStyle/>
          <a:p>
            <a:pPr marL="0" indent="0" algn="just">
              <a:buNone/>
            </a:pPr>
            <a:r>
              <a:rPr lang="pt-BR" dirty="0" err="1" smtClean="0">
                <a:solidFill>
                  <a:schemeClr val="bg1"/>
                </a:solidFill>
              </a:rPr>
              <a:t>Gisely</a:t>
            </a:r>
            <a:r>
              <a:rPr lang="pt-BR" dirty="0" smtClean="0">
                <a:solidFill>
                  <a:schemeClr val="bg1"/>
                </a:solidFill>
              </a:rPr>
              <a:t> C. Oliveira</a:t>
            </a:r>
          </a:p>
          <a:p>
            <a:pPr marL="0" indent="0" algn="just">
              <a:buNone/>
            </a:pPr>
            <a:r>
              <a:rPr lang="pt-BR" dirty="0" smtClean="0">
                <a:solidFill>
                  <a:schemeClr val="bg1"/>
                </a:solidFill>
              </a:rPr>
              <a:t>Marcelo C. Ribeiro</a:t>
            </a:r>
          </a:p>
          <a:p>
            <a:pPr marL="0" indent="0" algn="just">
              <a:buNone/>
            </a:pPr>
            <a:r>
              <a:rPr lang="pt-BR" dirty="0" smtClean="0">
                <a:solidFill>
                  <a:schemeClr val="bg1"/>
                </a:solidFill>
              </a:rPr>
              <a:t>Maria Ap. Ferreira</a:t>
            </a:r>
          </a:p>
          <a:p>
            <a:pPr marL="0" indent="0" algn="just">
              <a:buNone/>
            </a:pPr>
            <a:r>
              <a:rPr lang="pt-BR" dirty="0" smtClean="0">
                <a:solidFill>
                  <a:schemeClr val="bg1"/>
                </a:solidFill>
              </a:rPr>
              <a:t>Rafael Vaz</a:t>
            </a:r>
          </a:p>
          <a:p>
            <a:pPr marL="0" indent="0" algn="just">
              <a:buNone/>
            </a:pPr>
            <a:r>
              <a:rPr lang="pt-BR" dirty="0" err="1" smtClean="0">
                <a:solidFill>
                  <a:schemeClr val="bg1"/>
                </a:solidFill>
              </a:rPr>
              <a:t>Walisson</a:t>
            </a:r>
            <a:r>
              <a:rPr lang="pt-BR" dirty="0" smtClean="0">
                <a:solidFill>
                  <a:schemeClr val="bg1"/>
                </a:solidFill>
              </a:rPr>
              <a:t> Junior</a:t>
            </a:r>
          </a:p>
          <a:p>
            <a:pPr marL="0" indent="0" algn="just">
              <a:buNone/>
            </a:pPr>
            <a:r>
              <a:rPr lang="pt-BR" dirty="0" smtClean="0">
                <a:solidFill>
                  <a:schemeClr val="bg1"/>
                </a:solidFill>
              </a:rPr>
              <a:t>Wesley C. Gomes</a:t>
            </a:r>
            <a:endParaRPr lang="pt-BR" dirty="0">
              <a:solidFill>
                <a:schemeClr val="bg1"/>
              </a:solidFill>
            </a:endParaRPr>
          </a:p>
        </p:txBody>
      </p:sp>
    </p:spTree>
    <p:extLst>
      <p:ext uri="{BB962C8B-B14F-4D97-AF65-F5344CB8AC3E}">
        <p14:creationId xmlns:p14="http://schemas.microsoft.com/office/powerpoint/2010/main" val="3308205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smtClean="0">
                <a:solidFill>
                  <a:schemeClr val="bg1"/>
                </a:solidFill>
              </a:rPr>
              <a:t>Definição</a:t>
            </a:r>
            <a:endParaRPr lang="pt-BR" b="1" dirty="0">
              <a:solidFill>
                <a:schemeClr val="bg1"/>
              </a:solidFill>
            </a:endParaRPr>
          </a:p>
        </p:txBody>
      </p:sp>
      <p:sp>
        <p:nvSpPr>
          <p:cNvPr id="3" name="Espaço Reservado para Conteúdo 2"/>
          <p:cNvSpPr>
            <a:spLocks noGrp="1"/>
          </p:cNvSpPr>
          <p:nvPr>
            <p:ph idx="1"/>
          </p:nvPr>
        </p:nvSpPr>
        <p:spPr>
          <a:xfrm>
            <a:off x="467544" y="1484784"/>
            <a:ext cx="8229600" cy="5001419"/>
          </a:xfrm>
        </p:spPr>
        <p:txBody>
          <a:bodyPr>
            <a:normAutofit/>
          </a:bodyPr>
          <a:lstStyle/>
          <a:p>
            <a:pPr marL="0" indent="0">
              <a:buNone/>
            </a:pPr>
            <a:r>
              <a:rPr lang="pt-BR" dirty="0" err="1" smtClean="0">
                <a:solidFill>
                  <a:srgbClr val="FF0000"/>
                </a:solidFill>
              </a:rPr>
              <a:t>C</a:t>
            </a:r>
            <a:r>
              <a:rPr lang="pt-BR" dirty="0" err="1" smtClean="0">
                <a:solidFill>
                  <a:schemeClr val="bg1"/>
                </a:solidFill>
              </a:rPr>
              <a:t>ontrol</a:t>
            </a:r>
            <a:endParaRPr lang="pt-BR" dirty="0">
              <a:solidFill>
                <a:schemeClr val="bg1"/>
              </a:solidFill>
            </a:endParaRPr>
          </a:p>
          <a:p>
            <a:pPr marL="0" indent="0">
              <a:buNone/>
            </a:pPr>
            <a:r>
              <a:rPr lang="pt-BR" dirty="0" err="1" smtClean="0">
                <a:solidFill>
                  <a:srgbClr val="FF0000"/>
                </a:solidFill>
              </a:rPr>
              <a:t>Ob</a:t>
            </a:r>
            <a:r>
              <a:rPr lang="pt-BR" dirty="0" err="1" smtClean="0">
                <a:solidFill>
                  <a:schemeClr val="bg1"/>
                </a:solidFill>
              </a:rPr>
              <a:t>jectives</a:t>
            </a:r>
            <a:r>
              <a:rPr lang="pt-BR" dirty="0" smtClean="0">
                <a:solidFill>
                  <a:schemeClr val="bg1"/>
                </a:solidFill>
              </a:rPr>
              <a:t> for</a:t>
            </a:r>
          </a:p>
          <a:p>
            <a:pPr marL="0" indent="0">
              <a:buNone/>
            </a:pPr>
            <a:r>
              <a:rPr lang="pt-BR" dirty="0" err="1" smtClean="0">
                <a:solidFill>
                  <a:srgbClr val="FF0000"/>
                </a:solidFill>
              </a:rPr>
              <a:t>I</a:t>
            </a:r>
            <a:r>
              <a:rPr lang="pt-BR" dirty="0" err="1" smtClean="0">
                <a:solidFill>
                  <a:schemeClr val="bg1"/>
                </a:solidFill>
              </a:rPr>
              <a:t>nformation</a:t>
            </a:r>
            <a:r>
              <a:rPr lang="pt-BR" dirty="0" smtClean="0">
                <a:solidFill>
                  <a:schemeClr val="bg1"/>
                </a:solidFill>
              </a:rPr>
              <a:t> </a:t>
            </a:r>
            <a:r>
              <a:rPr lang="pt-BR" dirty="0" err="1" smtClean="0">
                <a:solidFill>
                  <a:schemeClr val="bg1"/>
                </a:solidFill>
              </a:rPr>
              <a:t>and</a:t>
            </a:r>
            <a:r>
              <a:rPr lang="pt-BR" dirty="0" smtClean="0">
                <a:solidFill>
                  <a:schemeClr val="bg1"/>
                </a:solidFill>
              </a:rPr>
              <a:t> </a:t>
            </a:r>
            <a:r>
              <a:rPr lang="pt-BR" dirty="0" err="1" smtClean="0">
                <a:solidFill>
                  <a:schemeClr val="bg1"/>
                </a:solidFill>
              </a:rPr>
              <a:t>related</a:t>
            </a:r>
            <a:endParaRPr lang="pt-BR" dirty="0">
              <a:solidFill>
                <a:schemeClr val="bg1"/>
              </a:solidFill>
            </a:endParaRPr>
          </a:p>
          <a:p>
            <a:pPr marL="0" indent="0">
              <a:buNone/>
            </a:pPr>
            <a:r>
              <a:rPr lang="pt-BR" dirty="0" err="1" smtClean="0">
                <a:solidFill>
                  <a:srgbClr val="FF0000"/>
                </a:solidFill>
              </a:rPr>
              <a:t>T</a:t>
            </a:r>
            <a:r>
              <a:rPr lang="pt-BR" dirty="0" err="1" smtClean="0">
                <a:solidFill>
                  <a:schemeClr val="bg1"/>
                </a:solidFill>
              </a:rPr>
              <a:t>ecnology</a:t>
            </a:r>
            <a:endParaRPr lang="pt-BR" dirty="0" smtClean="0">
              <a:solidFill>
                <a:schemeClr val="bg1"/>
              </a:solidFill>
            </a:endParaRPr>
          </a:p>
          <a:p>
            <a:pPr marL="0" indent="0">
              <a:buNone/>
            </a:pPr>
            <a:endParaRPr lang="pt-BR" sz="1800" dirty="0" smtClean="0">
              <a:solidFill>
                <a:schemeClr val="bg1"/>
              </a:solidFill>
            </a:endParaRPr>
          </a:p>
          <a:p>
            <a:pPr marL="0" indent="0" algn="just">
              <a:buNone/>
            </a:pPr>
            <a:r>
              <a:rPr lang="pt-BR" dirty="0" smtClean="0">
                <a:solidFill>
                  <a:schemeClr val="bg1"/>
                </a:solidFill>
              </a:rPr>
              <a:t>Conjunto de diretrizes baseadas em auditoria para processos, práticas e controles de TI com objetivo da redução de riscos, enfoque na integridade, confiabilidade e segurança.</a:t>
            </a:r>
            <a:endParaRPr lang="pt-BR" dirty="0">
              <a:solidFill>
                <a:schemeClr val="bg1"/>
              </a:solidFill>
            </a:endParaRPr>
          </a:p>
        </p:txBody>
      </p:sp>
    </p:spTree>
    <p:extLst>
      <p:ext uri="{BB962C8B-B14F-4D97-AF65-F5344CB8AC3E}">
        <p14:creationId xmlns:p14="http://schemas.microsoft.com/office/powerpoint/2010/main" val="899367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9552" y="980728"/>
            <a:ext cx="8229600" cy="1143000"/>
          </a:xfrm>
        </p:spPr>
        <p:txBody>
          <a:bodyPr>
            <a:normAutofit/>
          </a:bodyPr>
          <a:lstStyle/>
          <a:p>
            <a:r>
              <a:rPr lang="pt-BR" sz="3500" b="1" dirty="0">
                <a:solidFill>
                  <a:schemeClr val="bg1"/>
                </a:solidFill>
              </a:rPr>
              <a:t>Definição de governança de TI para </a:t>
            </a:r>
            <a:r>
              <a:rPr lang="pt-BR" sz="3500" b="1" dirty="0" err="1">
                <a:solidFill>
                  <a:schemeClr val="bg1"/>
                </a:solidFill>
              </a:rPr>
              <a:t>Cobit</a:t>
            </a:r>
            <a:endParaRPr lang="pt-BR" sz="3500" b="1" dirty="0">
              <a:solidFill>
                <a:schemeClr val="bg1"/>
              </a:solidFill>
            </a:endParaRPr>
          </a:p>
        </p:txBody>
      </p:sp>
      <p:sp>
        <p:nvSpPr>
          <p:cNvPr id="3" name="Espaço Reservado para Conteúdo 2"/>
          <p:cNvSpPr>
            <a:spLocks noGrp="1"/>
          </p:cNvSpPr>
          <p:nvPr>
            <p:ph idx="1"/>
          </p:nvPr>
        </p:nvSpPr>
        <p:spPr>
          <a:xfrm>
            <a:off x="395536" y="2332037"/>
            <a:ext cx="8229600" cy="4525963"/>
          </a:xfrm>
        </p:spPr>
        <p:txBody>
          <a:bodyPr/>
          <a:lstStyle/>
          <a:p>
            <a:pPr marL="0" indent="0" algn="ctr">
              <a:buNone/>
            </a:pPr>
            <a:r>
              <a:rPr lang="pt-BR" i="1" dirty="0">
                <a:solidFill>
                  <a:schemeClr val="bg1"/>
                </a:solidFill>
              </a:rPr>
              <a:t>"Responsabilidade da alta direção, consiste em liderança, estruturas organizacionais e processos que garantem que a TI corporativa sustenta e estende as estratégias e objetivos da organização."</a:t>
            </a:r>
            <a:endParaRPr lang="pt-BR" dirty="0">
              <a:solidFill>
                <a:schemeClr val="bg1"/>
              </a:solidFill>
            </a:endParaRPr>
          </a:p>
        </p:txBody>
      </p:sp>
    </p:spTree>
    <p:extLst>
      <p:ext uri="{BB962C8B-B14F-4D97-AF65-F5344CB8AC3E}">
        <p14:creationId xmlns:p14="http://schemas.microsoft.com/office/powerpoint/2010/main" val="31356780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a:solidFill>
                  <a:schemeClr val="bg1"/>
                </a:solidFill>
              </a:rPr>
              <a:t>O que é framework?</a:t>
            </a:r>
            <a:endParaRPr lang="pt-BR" dirty="0">
              <a:solidFill>
                <a:schemeClr val="bg1"/>
              </a:solidFill>
            </a:endParaRPr>
          </a:p>
        </p:txBody>
      </p:sp>
      <p:sp>
        <p:nvSpPr>
          <p:cNvPr id="3" name="Espaço Reservado para Conteúdo 2"/>
          <p:cNvSpPr>
            <a:spLocks noGrp="1"/>
          </p:cNvSpPr>
          <p:nvPr>
            <p:ph idx="1"/>
          </p:nvPr>
        </p:nvSpPr>
        <p:spPr>
          <a:xfrm>
            <a:off x="467544" y="1700808"/>
            <a:ext cx="8229600" cy="4525963"/>
          </a:xfrm>
        </p:spPr>
        <p:txBody>
          <a:bodyPr/>
          <a:lstStyle/>
          <a:p>
            <a:pPr marL="0" indent="0" algn="just">
              <a:buNone/>
            </a:pPr>
            <a:r>
              <a:rPr lang="pt-BR" dirty="0" smtClean="0">
                <a:solidFill>
                  <a:schemeClr val="bg1"/>
                </a:solidFill>
              </a:rPr>
              <a:t>Estrutura de suporte definida em que um projeto de Software pode ser organizado e desenvolvido.</a:t>
            </a:r>
          </a:p>
          <a:p>
            <a:pPr marL="0" indent="0" algn="just">
              <a:buNone/>
            </a:pPr>
            <a:endParaRPr lang="pt-BR" sz="1800" dirty="0">
              <a:solidFill>
                <a:schemeClr val="bg1"/>
              </a:solidFill>
            </a:endParaRPr>
          </a:p>
          <a:p>
            <a:pPr marL="0" indent="0" algn="just">
              <a:buNone/>
            </a:pPr>
            <a:r>
              <a:rPr lang="pt-BR" dirty="0" smtClean="0">
                <a:solidFill>
                  <a:schemeClr val="bg1"/>
                </a:solidFill>
              </a:rPr>
              <a:t>Pode incluir programas de suporte, bibliotecas de código, linguagens de script e outros softwares para auxiliar no desenvolvimento e unir diferentes componentes de um projeto.</a:t>
            </a:r>
          </a:p>
        </p:txBody>
      </p:sp>
    </p:spTree>
    <p:extLst>
      <p:ext uri="{BB962C8B-B14F-4D97-AF65-F5344CB8AC3E}">
        <p14:creationId xmlns:p14="http://schemas.microsoft.com/office/powerpoint/2010/main" val="42810180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smtClean="0">
                <a:solidFill>
                  <a:schemeClr val="bg1"/>
                </a:solidFill>
              </a:rPr>
              <a:t>Objetivos</a:t>
            </a:r>
            <a:endParaRPr lang="pt-BR" b="1" dirty="0">
              <a:solidFill>
                <a:schemeClr val="bg1"/>
              </a:solidFill>
            </a:endParaRPr>
          </a:p>
        </p:txBody>
      </p:sp>
      <p:sp>
        <p:nvSpPr>
          <p:cNvPr id="3" name="Espaço Reservado para Conteúdo 2"/>
          <p:cNvSpPr>
            <a:spLocks noGrp="1"/>
          </p:cNvSpPr>
          <p:nvPr>
            <p:ph idx="1"/>
          </p:nvPr>
        </p:nvSpPr>
        <p:spPr>
          <a:xfrm>
            <a:off x="467544" y="1700808"/>
            <a:ext cx="8229600" cy="4525963"/>
          </a:xfrm>
        </p:spPr>
        <p:txBody>
          <a:bodyPr/>
          <a:lstStyle/>
          <a:p>
            <a:pPr marL="0" indent="0" algn="just">
              <a:spcBef>
                <a:spcPts val="0"/>
              </a:spcBef>
              <a:buNone/>
              <a:defRPr/>
            </a:pPr>
            <a:r>
              <a:rPr lang="pt-BR" dirty="0" smtClean="0">
                <a:solidFill>
                  <a:schemeClr val="bg1"/>
                </a:solidFill>
              </a:rPr>
              <a:t>Alcançar </a:t>
            </a:r>
            <a:r>
              <a:rPr lang="pt-BR" dirty="0">
                <a:solidFill>
                  <a:schemeClr val="bg1"/>
                </a:solidFill>
              </a:rPr>
              <a:t>a marca de um padrão aceito e de aplicação das melhores práticas de governança de </a:t>
            </a:r>
            <a:r>
              <a:rPr lang="pt-BR" dirty="0" smtClean="0">
                <a:solidFill>
                  <a:schemeClr val="bg1"/>
                </a:solidFill>
              </a:rPr>
              <a:t>TI,  aplica-las a </a:t>
            </a:r>
            <a:r>
              <a:rPr lang="pt-BR" dirty="0">
                <a:solidFill>
                  <a:schemeClr val="bg1"/>
                </a:solidFill>
              </a:rPr>
              <a:t>partir de uma matriz de domínios, processos e atividades estruturados de forma lógica e gerenciável, além de auxiliar na associação entre os riscos do negócio, as necessidades de controle e os aspectos tecnológicos. </a:t>
            </a:r>
          </a:p>
          <a:p>
            <a:endParaRPr lang="pt-BR" dirty="0"/>
          </a:p>
        </p:txBody>
      </p:sp>
    </p:spTree>
    <p:extLst>
      <p:ext uri="{BB962C8B-B14F-4D97-AF65-F5344CB8AC3E}">
        <p14:creationId xmlns:p14="http://schemas.microsoft.com/office/powerpoint/2010/main" val="1520726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7544" y="620688"/>
            <a:ext cx="8229600" cy="1143000"/>
          </a:xfrm>
        </p:spPr>
        <p:txBody>
          <a:bodyPr/>
          <a:lstStyle/>
          <a:p>
            <a:r>
              <a:rPr lang="pt-BR" b="1" dirty="0" smtClean="0">
                <a:solidFill>
                  <a:schemeClr val="bg1"/>
                </a:solidFill>
              </a:rPr>
              <a:t>Público Alvo</a:t>
            </a:r>
            <a:endParaRPr lang="pt-BR" b="1" dirty="0">
              <a:solidFill>
                <a:schemeClr val="bg1"/>
              </a:solidFill>
            </a:endParaRPr>
          </a:p>
        </p:txBody>
      </p:sp>
      <p:sp>
        <p:nvSpPr>
          <p:cNvPr id="3" name="Espaço Reservado para Conteúdo 2"/>
          <p:cNvSpPr>
            <a:spLocks noGrp="1"/>
          </p:cNvSpPr>
          <p:nvPr>
            <p:ph idx="1"/>
          </p:nvPr>
        </p:nvSpPr>
        <p:spPr>
          <a:xfrm>
            <a:off x="467544" y="2332037"/>
            <a:ext cx="8229600" cy="4525963"/>
          </a:xfrm>
        </p:spPr>
        <p:txBody>
          <a:bodyPr>
            <a:normAutofit/>
          </a:bodyPr>
          <a:lstStyle/>
          <a:p>
            <a:pPr>
              <a:buFont typeface="Wingdings" pitchFamily="2" charset="2"/>
              <a:buChar char="Ø"/>
            </a:pPr>
            <a:r>
              <a:rPr lang="pt-BR" sz="4500" dirty="0">
                <a:solidFill>
                  <a:schemeClr val="bg1"/>
                </a:solidFill>
              </a:rPr>
              <a:t> </a:t>
            </a:r>
            <a:r>
              <a:rPr lang="pt-BR" sz="4000" dirty="0" smtClean="0">
                <a:solidFill>
                  <a:schemeClr val="bg1"/>
                </a:solidFill>
              </a:rPr>
              <a:t>Administradores de TI</a:t>
            </a:r>
          </a:p>
          <a:p>
            <a:pPr>
              <a:buFont typeface="Wingdings" pitchFamily="2" charset="2"/>
              <a:buChar char="Ø"/>
            </a:pPr>
            <a:r>
              <a:rPr lang="pt-BR" sz="4000" dirty="0" smtClean="0">
                <a:solidFill>
                  <a:schemeClr val="bg1"/>
                </a:solidFill>
              </a:rPr>
              <a:t>Administradores de Segurança</a:t>
            </a:r>
          </a:p>
          <a:p>
            <a:pPr>
              <a:buFont typeface="Wingdings" pitchFamily="2" charset="2"/>
              <a:buChar char="Ø"/>
            </a:pPr>
            <a:r>
              <a:rPr lang="pt-BR" sz="4000" dirty="0" smtClean="0">
                <a:solidFill>
                  <a:schemeClr val="bg1"/>
                </a:solidFill>
              </a:rPr>
              <a:t>Auditores de Sistemas</a:t>
            </a:r>
            <a:endParaRPr lang="pt-BR" sz="4000" dirty="0">
              <a:solidFill>
                <a:schemeClr val="bg1"/>
              </a:solidFill>
            </a:endParaRPr>
          </a:p>
        </p:txBody>
      </p:sp>
    </p:spTree>
    <p:extLst>
      <p:ext uri="{BB962C8B-B14F-4D97-AF65-F5344CB8AC3E}">
        <p14:creationId xmlns:p14="http://schemas.microsoft.com/office/powerpoint/2010/main" val="28115801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b="1" dirty="0" smtClean="0">
                <a:solidFill>
                  <a:schemeClr val="bg1"/>
                </a:solidFill>
              </a:rPr>
              <a:t>Evolução</a:t>
            </a:r>
            <a:endParaRPr lang="pt-BR" b="1" dirty="0">
              <a:solidFill>
                <a:schemeClr val="bg1"/>
              </a:solidFill>
            </a:endParaRPr>
          </a:p>
        </p:txBody>
      </p:sp>
      <p:sp>
        <p:nvSpPr>
          <p:cNvPr id="3" name="Espaço Reservado para Conteúdo 2"/>
          <p:cNvSpPr>
            <a:spLocks noGrp="1"/>
          </p:cNvSpPr>
          <p:nvPr>
            <p:ph idx="1"/>
          </p:nvPr>
        </p:nvSpPr>
        <p:spPr/>
        <p:txBody>
          <a:bodyPr/>
          <a:lstStyle/>
          <a:p>
            <a:pPr algn="just"/>
            <a:r>
              <a:rPr lang="pt-BR" dirty="0" smtClean="0">
                <a:solidFill>
                  <a:schemeClr val="bg1"/>
                </a:solidFill>
              </a:rPr>
              <a:t>1996 – Primeira publicação</a:t>
            </a:r>
          </a:p>
          <a:p>
            <a:pPr algn="just"/>
            <a:r>
              <a:rPr lang="pt-BR" dirty="0" smtClean="0">
                <a:solidFill>
                  <a:schemeClr val="bg1"/>
                </a:solidFill>
              </a:rPr>
              <a:t>1998 – Segunda edição</a:t>
            </a:r>
          </a:p>
          <a:p>
            <a:pPr algn="just"/>
            <a:r>
              <a:rPr lang="pt-BR" dirty="0" smtClean="0">
                <a:solidFill>
                  <a:schemeClr val="bg1"/>
                </a:solidFill>
              </a:rPr>
              <a:t>2000 – Terceira edição</a:t>
            </a:r>
          </a:p>
          <a:p>
            <a:pPr algn="just"/>
            <a:r>
              <a:rPr lang="pt-BR" dirty="0" smtClean="0">
                <a:solidFill>
                  <a:schemeClr val="bg1"/>
                </a:solidFill>
              </a:rPr>
              <a:t>2003 – Versão on-line</a:t>
            </a:r>
          </a:p>
          <a:p>
            <a:pPr algn="just"/>
            <a:r>
              <a:rPr lang="pt-BR" dirty="0" smtClean="0">
                <a:solidFill>
                  <a:schemeClr val="bg1"/>
                </a:solidFill>
              </a:rPr>
              <a:t>2005 – Quarta edição</a:t>
            </a:r>
          </a:p>
          <a:p>
            <a:pPr algn="just"/>
            <a:r>
              <a:rPr lang="pt-BR" dirty="0" smtClean="0">
                <a:solidFill>
                  <a:schemeClr val="bg1"/>
                </a:solidFill>
              </a:rPr>
              <a:t>2007 – Revisão da versão atual, 4.1 liberada</a:t>
            </a:r>
          </a:p>
          <a:p>
            <a:pPr algn="just"/>
            <a:r>
              <a:rPr lang="pt-BR" dirty="0" smtClean="0">
                <a:solidFill>
                  <a:schemeClr val="bg1"/>
                </a:solidFill>
              </a:rPr>
              <a:t>2012 – Quinta  e atual edição</a:t>
            </a:r>
          </a:p>
          <a:p>
            <a:endParaRPr lang="pt-BR" dirty="0" smtClean="0"/>
          </a:p>
          <a:p>
            <a:endParaRPr lang="pt-BR" dirty="0"/>
          </a:p>
        </p:txBody>
      </p:sp>
    </p:spTree>
    <p:extLst>
      <p:ext uri="{BB962C8B-B14F-4D97-AF65-F5344CB8AC3E}">
        <p14:creationId xmlns:p14="http://schemas.microsoft.com/office/powerpoint/2010/main" val="25877930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smtClean="0">
                <a:solidFill>
                  <a:schemeClr val="bg1"/>
                </a:solidFill>
              </a:rPr>
              <a:t>Importância</a:t>
            </a:r>
            <a:endParaRPr lang="pt-BR" b="1" dirty="0">
              <a:solidFill>
                <a:schemeClr val="bg1"/>
              </a:solidFill>
            </a:endParaRPr>
          </a:p>
        </p:txBody>
      </p:sp>
      <p:sp>
        <p:nvSpPr>
          <p:cNvPr id="3" name="Espaço Reservado para Conteúdo 2"/>
          <p:cNvSpPr>
            <a:spLocks noGrp="1"/>
          </p:cNvSpPr>
          <p:nvPr>
            <p:ph idx="1"/>
          </p:nvPr>
        </p:nvSpPr>
        <p:spPr/>
        <p:txBody>
          <a:bodyPr/>
          <a:lstStyle/>
          <a:p>
            <a:pPr marL="0" indent="0" algn="just">
              <a:buNone/>
            </a:pPr>
            <a:r>
              <a:rPr lang="pt-BR" dirty="0" smtClean="0">
                <a:solidFill>
                  <a:schemeClr val="bg1"/>
                </a:solidFill>
              </a:rPr>
              <a:t>Na </a:t>
            </a:r>
            <a:r>
              <a:rPr lang="pt-BR" dirty="0">
                <a:solidFill>
                  <a:schemeClr val="bg1"/>
                </a:solidFill>
              </a:rPr>
              <a:t>era da dependência eletrônica dos negócios e da tecnologia, as organizações devem demonstrar controles crescentes em segurança. Cada organização deve compreender seu próprio desempenho e deve medir seu progresso. </a:t>
            </a:r>
          </a:p>
        </p:txBody>
      </p:sp>
    </p:spTree>
    <p:extLst>
      <p:ext uri="{BB962C8B-B14F-4D97-AF65-F5344CB8AC3E}">
        <p14:creationId xmlns:p14="http://schemas.microsoft.com/office/powerpoint/2010/main" val="17164442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smtClean="0">
                <a:solidFill>
                  <a:schemeClr val="bg1"/>
                </a:solidFill>
              </a:rPr>
              <a:t>Certificação</a:t>
            </a:r>
            <a:endParaRPr lang="pt-BR" b="1" dirty="0">
              <a:solidFill>
                <a:schemeClr val="bg1"/>
              </a:solidFill>
            </a:endParaRPr>
          </a:p>
        </p:txBody>
      </p:sp>
      <p:sp>
        <p:nvSpPr>
          <p:cNvPr id="3" name="Espaço Reservado para Conteúdo 2"/>
          <p:cNvSpPr>
            <a:spLocks noGrp="1"/>
          </p:cNvSpPr>
          <p:nvPr>
            <p:ph idx="1"/>
          </p:nvPr>
        </p:nvSpPr>
        <p:spPr>
          <a:xfrm>
            <a:off x="323528" y="1412776"/>
            <a:ext cx="8496944" cy="5184576"/>
          </a:xfrm>
        </p:spPr>
        <p:txBody>
          <a:bodyPr>
            <a:noAutofit/>
          </a:bodyPr>
          <a:lstStyle/>
          <a:p>
            <a:pPr marL="0" indent="0" algn="just">
              <a:buNone/>
            </a:pPr>
            <a:r>
              <a:rPr lang="pt-BR" sz="2800" dirty="0">
                <a:solidFill>
                  <a:schemeClr val="bg1"/>
                </a:solidFill>
              </a:rPr>
              <a:t>A Certificação do </a:t>
            </a:r>
            <a:r>
              <a:rPr lang="pt-BR" sz="2800" dirty="0" err="1">
                <a:solidFill>
                  <a:schemeClr val="bg1"/>
                </a:solidFill>
              </a:rPr>
              <a:t>Cobit</a:t>
            </a:r>
            <a:r>
              <a:rPr lang="pt-BR" sz="2800" dirty="0">
                <a:solidFill>
                  <a:schemeClr val="bg1"/>
                </a:solidFill>
              </a:rPr>
              <a:t> é uma certificação internacional mantida pela </a:t>
            </a:r>
            <a:r>
              <a:rPr lang="pt-BR" sz="2800" dirty="0" err="1">
                <a:solidFill>
                  <a:schemeClr val="bg1"/>
                </a:solidFill>
              </a:rPr>
              <a:t>Isaca</a:t>
            </a:r>
            <a:r>
              <a:rPr lang="pt-BR" sz="2800" dirty="0">
                <a:solidFill>
                  <a:schemeClr val="bg1"/>
                </a:solidFill>
              </a:rPr>
              <a:t> (</a:t>
            </a:r>
            <a:r>
              <a:rPr lang="pt-BR" sz="2800" dirty="0" err="1">
                <a:solidFill>
                  <a:schemeClr val="bg1"/>
                </a:solidFill>
              </a:rPr>
              <a:t>Information</a:t>
            </a:r>
            <a:r>
              <a:rPr lang="pt-BR" sz="2800" dirty="0">
                <a:solidFill>
                  <a:schemeClr val="bg1"/>
                </a:solidFill>
              </a:rPr>
              <a:t> Systems </a:t>
            </a:r>
            <a:r>
              <a:rPr lang="pt-BR" sz="2800" dirty="0" err="1">
                <a:solidFill>
                  <a:schemeClr val="bg1"/>
                </a:solidFill>
              </a:rPr>
              <a:t>Audit</a:t>
            </a:r>
            <a:r>
              <a:rPr lang="pt-BR" sz="2800" dirty="0">
                <a:solidFill>
                  <a:schemeClr val="bg1"/>
                </a:solidFill>
              </a:rPr>
              <a:t> </a:t>
            </a:r>
            <a:r>
              <a:rPr lang="pt-BR" sz="2800" dirty="0" err="1">
                <a:solidFill>
                  <a:schemeClr val="bg1"/>
                </a:solidFill>
              </a:rPr>
              <a:t>and</a:t>
            </a:r>
            <a:r>
              <a:rPr lang="pt-BR" sz="2800" dirty="0">
                <a:solidFill>
                  <a:schemeClr val="bg1"/>
                </a:solidFill>
              </a:rPr>
              <a:t> </a:t>
            </a:r>
            <a:r>
              <a:rPr lang="pt-BR" sz="2800" dirty="0" err="1">
                <a:solidFill>
                  <a:schemeClr val="bg1"/>
                </a:solidFill>
              </a:rPr>
              <a:t>Control</a:t>
            </a:r>
            <a:r>
              <a:rPr lang="pt-BR" sz="2800" dirty="0">
                <a:solidFill>
                  <a:schemeClr val="bg1"/>
                </a:solidFill>
              </a:rPr>
              <a:t> </a:t>
            </a:r>
            <a:r>
              <a:rPr lang="pt-BR" sz="2800" dirty="0" err="1">
                <a:solidFill>
                  <a:schemeClr val="bg1"/>
                </a:solidFill>
              </a:rPr>
              <a:t>Association</a:t>
            </a:r>
            <a:r>
              <a:rPr lang="pt-BR" sz="2800" dirty="0" smtClean="0">
                <a:solidFill>
                  <a:schemeClr val="bg1"/>
                </a:solidFill>
              </a:rPr>
              <a:t>).</a:t>
            </a:r>
          </a:p>
          <a:p>
            <a:pPr marL="0" indent="0" algn="just">
              <a:buNone/>
            </a:pPr>
            <a:endParaRPr lang="pt-BR" sz="1500" dirty="0">
              <a:solidFill>
                <a:schemeClr val="bg1"/>
              </a:solidFill>
            </a:endParaRPr>
          </a:p>
          <a:p>
            <a:pPr marL="0" indent="0" algn="just">
              <a:buNone/>
            </a:pPr>
            <a:r>
              <a:rPr lang="pt-BR" sz="2800" dirty="0" smtClean="0">
                <a:solidFill>
                  <a:schemeClr val="bg1"/>
                </a:solidFill>
              </a:rPr>
              <a:t>Existem </a:t>
            </a:r>
            <a:r>
              <a:rPr lang="pt-BR" sz="2800" dirty="0">
                <a:solidFill>
                  <a:schemeClr val="bg1"/>
                </a:solidFill>
              </a:rPr>
              <a:t>cursos preparatórios para auxiliar o candidato a obter os conhecimentos necessários para a certificação de </a:t>
            </a:r>
            <a:r>
              <a:rPr lang="pt-BR" sz="2800" dirty="0" err="1">
                <a:solidFill>
                  <a:schemeClr val="bg1"/>
                </a:solidFill>
              </a:rPr>
              <a:t>CobiT</a:t>
            </a:r>
            <a:r>
              <a:rPr lang="pt-BR" sz="2800" dirty="0">
                <a:solidFill>
                  <a:schemeClr val="bg1"/>
                </a:solidFill>
              </a:rPr>
              <a:t>, também oferecidos pela </a:t>
            </a:r>
            <a:r>
              <a:rPr lang="pt-BR" sz="2800" dirty="0" smtClean="0">
                <a:solidFill>
                  <a:schemeClr val="bg1"/>
                </a:solidFill>
              </a:rPr>
              <a:t>ISACA.</a:t>
            </a:r>
          </a:p>
          <a:p>
            <a:pPr marL="0" indent="0" algn="just">
              <a:buNone/>
            </a:pPr>
            <a:endParaRPr lang="pt-BR" sz="1500" dirty="0">
              <a:solidFill>
                <a:schemeClr val="bg1"/>
              </a:solidFill>
            </a:endParaRPr>
          </a:p>
          <a:p>
            <a:pPr marL="0" indent="0" algn="just">
              <a:buNone/>
            </a:pPr>
            <a:r>
              <a:rPr lang="pt-BR" sz="2800" dirty="0" smtClean="0">
                <a:solidFill>
                  <a:schemeClr val="bg1"/>
                </a:solidFill>
              </a:rPr>
              <a:t>O </a:t>
            </a:r>
            <a:r>
              <a:rPr lang="pt-BR" sz="2800" dirty="0">
                <a:solidFill>
                  <a:schemeClr val="bg1"/>
                </a:solidFill>
              </a:rPr>
              <a:t>exame final é realizado online, tem duração de 1 hora e possui 40 questões de múltipla escolha, das quais se exige um mínimo de 70% de aproveitamento para aprovação.</a:t>
            </a:r>
          </a:p>
        </p:txBody>
      </p:sp>
    </p:spTree>
    <p:extLst>
      <p:ext uri="{BB962C8B-B14F-4D97-AF65-F5344CB8AC3E}">
        <p14:creationId xmlns:p14="http://schemas.microsoft.com/office/powerpoint/2010/main" val="9525775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395536" y="1988840"/>
            <a:ext cx="8229600" cy="4525963"/>
          </a:xfrm>
        </p:spPr>
        <p:txBody>
          <a:bodyPr/>
          <a:lstStyle/>
          <a:p>
            <a:pPr marL="0" indent="0" algn="just">
              <a:buNone/>
            </a:pPr>
            <a:r>
              <a:rPr lang="pt-BR" dirty="0" smtClean="0">
                <a:solidFill>
                  <a:schemeClr val="bg1"/>
                </a:solidFill>
              </a:rPr>
              <a:t>O </a:t>
            </a:r>
            <a:r>
              <a:rPr lang="pt-BR" dirty="0" err="1">
                <a:solidFill>
                  <a:schemeClr val="bg1"/>
                </a:solidFill>
              </a:rPr>
              <a:t>CobiT</a:t>
            </a:r>
            <a:r>
              <a:rPr lang="pt-BR" dirty="0">
                <a:solidFill>
                  <a:schemeClr val="bg1"/>
                </a:solidFill>
              </a:rPr>
              <a:t> independe das plataformas de TI adotadas nas empresas, tal como independe do tipo de negócio e do valor e participação que a Tecnologia da Informação tem na cadeia produtiva da empresa. </a:t>
            </a:r>
          </a:p>
          <a:p>
            <a:endParaRPr lang="pt-BR" dirty="0"/>
          </a:p>
        </p:txBody>
      </p:sp>
    </p:spTree>
    <p:extLst>
      <p:ext uri="{BB962C8B-B14F-4D97-AF65-F5344CB8AC3E}">
        <p14:creationId xmlns:p14="http://schemas.microsoft.com/office/powerpoint/2010/main" val="13694493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b="1" dirty="0">
                <a:solidFill>
                  <a:schemeClr val="bg1"/>
                </a:solidFill>
              </a:rPr>
              <a:t>F</a:t>
            </a:r>
            <a:r>
              <a:rPr lang="pt-BR" b="1" dirty="0" smtClean="0">
                <a:solidFill>
                  <a:schemeClr val="bg1"/>
                </a:solidFill>
              </a:rPr>
              <a:t>erramentas </a:t>
            </a:r>
            <a:r>
              <a:rPr lang="pt-BR" b="1" dirty="0">
                <a:solidFill>
                  <a:schemeClr val="bg1"/>
                </a:solidFill>
              </a:rPr>
              <a:t>de Gerenciamento de TI usadas pelo </a:t>
            </a:r>
            <a:r>
              <a:rPr lang="pt-BR" b="1" dirty="0" err="1">
                <a:solidFill>
                  <a:schemeClr val="bg1"/>
                </a:solidFill>
              </a:rPr>
              <a:t>CobiT</a:t>
            </a:r>
            <a:endParaRPr lang="pt-BR" b="1" dirty="0">
              <a:solidFill>
                <a:schemeClr val="bg1"/>
              </a:solidFill>
            </a:endParaRPr>
          </a:p>
        </p:txBody>
      </p:sp>
      <p:sp>
        <p:nvSpPr>
          <p:cNvPr id="3" name="Espaço Reservado para Conteúdo 2"/>
          <p:cNvSpPr>
            <a:spLocks noGrp="1"/>
          </p:cNvSpPr>
          <p:nvPr>
            <p:ph idx="1"/>
          </p:nvPr>
        </p:nvSpPr>
        <p:spPr>
          <a:xfrm>
            <a:off x="395536" y="1772816"/>
            <a:ext cx="8229600" cy="4525963"/>
          </a:xfrm>
        </p:spPr>
        <p:txBody>
          <a:bodyPr>
            <a:normAutofit/>
          </a:bodyPr>
          <a:lstStyle/>
          <a:p>
            <a:pPr algn="just"/>
            <a:r>
              <a:rPr lang="pt-BR" sz="3400" dirty="0" smtClean="0">
                <a:solidFill>
                  <a:schemeClr val="bg1"/>
                </a:solidFill>
              </a:rPr>
              <a:t>Modelo de governança classificado de 0 a 5 (derivada do CMM)</a:t>
            </a:r>
          </a:p>
          <a:p>
            <a:pPr algn="just"/>
            <a:r>
              <a:rPr lang="pt-BR" sz="3400" dirty="0" smtClean="0">
                <a:solidFill>
                  <a:schemeClr val="bg1"/>
                </a:solidFill>
              </a:rPr>
              <a:t>Conceito de fatores críticos de sucesso (</a:t>
            </a:r>
            <a:r>
              <a:rPr lang="pt-BR" sz="3400" dirty="0" err="1" smtClean="0">
                <a:solidFill>
                  <a:schemeClr val="bg1"/>
                </a:solidFill>
              </a:rPr>
              <a:t>FCS’s</a:t>
            </a:r>
            <a:r>
              <a:rPr lang="pt-BR" sz="3400" dirty="0" smtClean="0">
                <a:solidFill>
                  <a:schemeClr val="bg1"/>
                </a:solidFill>
              </a:rPr>
              <a:t>)</a:t>
            </a:r>
          </a:p>
          <a:p>
            <a:pPr algn="just"/>
            <a:r>
              <a:rPr lang="pt-BR" sz="3400" dirty="0" smtClean="0">
                <a:solidFill>
                  <a:schemeClr val="bg1"/>
                </a:solidFill>
              </a:rPr>
              <a:t>Indicadores de Metas/Objetivos</a:t>
            </a:r>
          </a:p>
          <a:p>
            <a:pPr algn="just"/>
            <a:r>
              <a:rPr lang="pt-BR" sz="3400" dirty="0" smtClean="0">
                <a:solidFill>
                  <a:schemeClr val="bg1"/>
                </a:solidFill>
              </a:rPr>
              <a:t>Indicadores de Desempenho</a:t>
            </a:r>
            <a:endParaRPr lang="pt-BR" sz="3400" dirty="0">
              <a:solidFill>
                <a:schemeClr val="bg1"/>
              </a:solidFill>
            </a:endParaRPr>
          </a:p>
        </p:txBody>
      </p:sp>
    </p:spTree>
    <p:extLst>
      <p:ext uri="{BB962C8B-B14F-4D97-AF65-F5344CB8AC3E}">
        <p14:creationId xmlns:p14="http://schemas.microsoft.com/office/powerpoint/2010/main" val="3814014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err="1" smtClean="0">
                <a:solidFill>
                  <a:schemeClr val="bg1"/>
                </a:solidFill>
              </a:rPr>
              <a:t>Esturutura</a:t>
            </a:r>
            <a:endParaRPr lang="pt-BR" b="1" dirty="0">
              <a:solidFill>
                <a:schemeClr val="bg1"/>
              </a:solidFill>
            </a:endParaRPr>
          </a:p>
        </p:txBody>
      </p:sp>
      <p:pic>
        <p:nvPicPr>
          <p:cNvPr id="4" name="Espaço Reservado para Conteúdo 3" descr="Estrutura do CobiT"/>
          <p:cNvPicPr>
            <a:picLocks noGrp="1"/>
          </p:cNvPicPr>
          <p:nvPr>
            <p:ph idx="1"/>
          </p:nvPr>
        </p:nvPicPr>
        <p:blipFill>
          <a:blip r:embed="rId3" cstate="print"/>
          <a:stretch>
            <a:fillRect/>
          </a:stretch>
        </p:blipFill>
        <p:spPr bwMode="auto">
          <a:xfrm>
            <a:off x="1972873" y="1600200"/>
            <a:ext cx="5198254" cy="4525963"/>
          </a:xfrm>
          <a:prstGeom prst="rect">
            <a:avLst/>
          </a:prstGeom>
          <a:noFill/>
          <a:ln w="9525">
            <a:noFill/>
            <a:miter lim="800000"/>
            <a:headEnd/>
            <a:tailEnd/>
          </a:ln>
        </p:spPr>
      </p:pic>
    </p:spTree>
    <p:extLst>
      <p:ext uri="{BB962C8B-B14F-4D97-AF65-F5344CB8AC3E}">
        <p14:creationId xmlns:p14="http://schemas.microsoft.com/office/powerpoint/2010/main" val="14910357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smtClean="0">
                <a:solidFill>
                  <a:schemeClr val="bg1"/>
                </a:solidFill>
              </a:rPr>
              <a:t>Planejar e Organizar</a:t>
            </a:r>
            <a:endParaRPr lang="pt-BR" b="1" dirty="0">
              <a:solidFill>
                <a:schemeClr val="bg1"/>
              </a:solidFill>
            </a:endParaRPr>
          </a:p>
        </p:txBody>
      </p:sp>
      <p:sp>
        <p:nvSpPr>
          <p:cNvPr id="3" name="Espaço Reservado para Conteúdo 2"/>
          <p:cNvSpPr>
            <a:spLocks noGrp="1"/>
          </p:cNvSpPr>
          <p:nvPr>
            <p:ph idx="1"/>
          </p:nvPr>
        </p:nvSpPr>
        <p:spPr>
          <a:xfrm>
            <a:off x="395536" y="1628800"/>
            <a:ext cx="8229600" cy="4886003"/>
          </a:xfrm>
        </p:spPr>
        <p:txBody>
          <a:bodyPr>
            <a:normAutofit/>
          </a:bodyPr>
          <a:lstStyle/>
          <a:p>
            <a:pPr marL="0" lvl="0" indent="0" algn="just">
              <a:buNone/>
            </a:pPr>
            <a:r>
              <a:rPr lang="pt-BR" sz="3800" dirty="0" smtClean="0">
                <a:solidFill>
                  <a:schemeClr val="bg1"/>
                </a:solidFill>
              </a:rPr>
              <a:t>Foco em:</a:t>
            </a:r>
          </a:p>
          <a:p>
            <a:pPr lvl="0" algn="just">
              <a:buFont typeface="Wingdings" pitchFamily="2" charset="2"/>
              <a:buChar char="ü"/>
            </a:pPr>
            <a:r>
              <a:rPr lang="pt-BR" sz="3400" dirty="0" smtClean="0">
                <a:solidFill>
                  <a:schemeClr val="bg1"/>
                </a:solidFill>
              </a:rPr>
              <a:t>Direção </a:t>
            </a:r>
            <a:r>
              <a:rPr lang="pt-BR" sz="3400" dirty="0">
                <a:solidFill>
                  <a:schemeClr val="bg1"/>
                </a:solidFill>
              </a:rPr>
              <a:t>Estratégica</a:t>
            </a:r>
          </a:p>
          <a:p>
            <a:pPr lvl="0" algn="just">
              <a:buFont typeface="Wingdings" pitchFamily="2" charset="2"/>
              <a:buChar char="ü"/>
            </a:pPr>
            <a:r>
              <a:rPr lang="pt-BR" sz="3400" dirty="0">
                <a:solidFill>
                  <a:schemeClr val="bg1"/>
                </a:solidFill>
              </a:rPr>
              <a:t>Infra</a:t>
            </a:r>
          </a:p>
          <a:p>
            <a:pPr lvl="0" algn="just">
              <a:buFont typeface="Wingdings" pitchFamily="2" charset="2"/>
              <a:buChar char="ü"/>
            </a:pPr>
            <a:r>
              <a:rPr lang="pt-BR" sz="3400" dirty="0">
                <a:solidFill>
                  <a:schemeClr val="bg1"/>
                </a:solidFill>
              </a:rPr>
              <a:t>Se conhecendo melhor</a:t>
            </a:r>
          </a:p>
          <a:p>
            <a:pPr lvl="0" algn="just">
              <a:buFont typeface="Wingdings" pitchFamily="2" charset="2"/>
              <a:buChar char="ü"/>
            </a:pPr>
            <a:r>
              <a:rPr lang="pt-BR" sz="3400" dirty="0">
                <a:solidFill>
                  <a:schemeClr val="bg1"/>
                </a:solidFill>
              </a:rPr>
              <a:t>Gastos</a:t>
            </a:r>
          </a:p>
          <a:p>
            <a:pPr lvl="0" algn="just">
              <a:buFont typeface="Wingdings" pitchFamily="2" charset="2"/>
              <a:buChar char="ü"/>
            </a:pPr>
            <a:r>
              <a:rPr lang="pt-BR" sz="3400" dirty="0">
                <a:solidFill>
                  <a:schemeClr val="bg1"/>
                </a:solidFill>
              </a:rPr>
              <a:t>Comunicação</a:t>
            </a:r>
          </a:p>
          <a:p>
            <a:pPr lvl="0" algn="just">
              <a:buFont typeface="Wingdings" pitchFamily="2" charset="2"/>
              <a:buChar char="ü"/>
            </a:pPr>
            <a:r>
              <a:rPr lang="pt-BR" sz="3400" dirty="0">
                <a:solidFill>
                  <a:schemeClr val="bg1"/>
                </a:solidFill>
              </a:rPr>
              <a:t>Apoio a todo o processo</a:t>
            </a:r>
          </a:p>
          <a:p>
            <a:endParaRPr lang="pt-BR" dirty="0"/>
          </a:p>
        </p:txBody>
      </p:sp>
    </p:spTree>
    <p:extLst>
      <p:ext uri="{BB962C8B-B14F-4D97-AF65-F5344CB8AC3E}">
        <p14:creationId xmlns:p14="http://schemas.microsoft.com/office/powerpoint/2010/main" val="4794094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smtClean="0">
                <a:solidFill>
                  <a:schemeClr val="bg1"/>
                </a:solidFill>
              </a:rPr>
              <a:t>Adquirir e Implementar</a:t>
            </a:r>
          </a:p>
        </p:txBody>
      </p:sp>
      <p:sp>
        <p:nvSpPr>
          <p:cNvPr id="3" name="Espaço Reservado para Conteúdo 2"/>
          <p:cNvSpPr>
            <a:spLocks noGrp="1"/>
          </p:cNvSpPr>
          <p:nvPr>
            <p:ph idx="1"/>
          </p:nvPr>
        </p:nvSpPr>
        <p:spPr/>
        <p:txBody>
          <a:bodyPr/>
          <a:lstStyle/>
          <a:p>
            <a:pPr marL="0" lvl="0" indent="0" algn="just">
              <a:buNone/>
            </a:pPr>
            <a:r>
              <a:rPr lang="pt-BR" sz="3800" dirty="0" smtClean="0">
                <a:solidFill>
                  <a:schemeClr val="bg1"/>
                </a:solidFill>
              </a:rPr>
              <a:t>Foco em:</a:t>
            </a:r>
          </a:p>
          <a:p>
            <a:pPr lvl="0" algn="just">
              <a:buFont typeface="Wingdings" pitchFamily="2" charset="2"/>
              <a:buChar char="ü"/>
            </a:pPr>
            <a:r>
              <a:rPr lang="pt-BR" sz="3400" dirty="0" smtClean="0">
                <a:solidFill>
                  <a:schemeClr val="bg1"/>
                </a:solidFill>
              </a:rPr>
              <a:t>O </a:t>
            </a:r>
            <a:r>
              <a:rPr lang="pt-BR" sz="3400" dirty="0">
                <a:solidFill>
                  <a:schemeClr val="bg1"/>
                </a:solidFill>
              </a:rPr>
              <a:t>que a TI quer?</a:t>
            </a:r>
          </a:p>
          <a:p>
            <a:pPr lvl="0" algn="just">
              <a:buFont typeface="Wingdings" pitchFamily="2" charset="2"/>
              <a:buChar char="ü"/>
            </a:pPr>
            <a:r>
              <a:rPr lang="pt-BR" sz="3400" dirty="0">
                <a:solidFill>
                  <a:schemeClr val="bg1"/>
                </a:solidFill>
              </a:rPr>
              <a:t>Como comprar e Vender?</a:t>
            </a:r>
          </a:p>
          <a:p>
            <a:pPr lvl="0" algn="just">
              <a:buFont typeface="Wingdings" pitchFamily="2" charset="2"/>
              <a:buChar char="ü"/>
            </a:pPr>
            <a:r>
              <a:rPr lang="pt-BR" sz="3400" dirty="0">
                <a:solidFill>
                  <a:schemeClr val="bg1"/>
                </a:solidFill>
              </a:rPr>
              <a:t>Como viabilizar e comprar?</a:t>
            </a:r>
          </a:p>
          <a:p>
            <a:pPr lvl="0" algn="just">
              <a:buFont typeface="Wingdings" pitchFamily="2" charset="2"/>
              <a:buChar char="ü"/>
            </a:pPr>
            <a:r>
              <a:rPr lang="pt-BR" sz="3400" dirty="0">
                <a:solidFill>
                  <a:schemeClr val="bg1"/>
                </a:solidFill>
              </a:rPr>
              <a:t>Como fazer Mudanças?</a:t>
            </a:r>
          </a:p>
          <a:p>
            <a:endParaRPr lang="pt-BR" dirty="0"/>
          </a:p>
        </p:txBody>
      </p:sp>
    </p:spTree>
    <p:extLst>
      <p:ext uri="{BB962C8B-B14F-4D97-AF65-F5344CB8AC3E}">
        <p14:creationId xmlns:p14="http://schemas.microsoft.com/office/powerpoint/2010/main" val="22788231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smtClean="0">
                <a:solidFill>
                  <a:schemeClr val="bg1"/>
                </a:solidFill>
              </a:rPr>
              <a:t>Entregar e Dar Suporte</a:t>
            </a:r>
            <a:endParaRPr lang="pt-BR" b="1" dirty="0">
              <a:solidFill>
                <a:schemeClr val="bg1"/>
              </a:solidFill>
            </a:endParaRPr>
          </a:p>
        </p:txBody>
      </p:sp>
      <p:sp>
        <p:nvSpPr>
          <p:cNvPr id="3" name="Espaço Reservado para Conteúdo 2"/>
          <p:cNvSpPr>
            <a:spLocks noGrp="1"/>
          </p:cNvSpPr>
          <p:nvPr>
            <p:ph idx="1"/>
          </p:nvPr>
        </p:nvSpPr>
        <p:spPr/>
        <p:txBody>
          <a:bodyPr>
            <a:normAutofit/>
          </a:bodyPr>
          <a:lstStyle/>
          <a:p>
            <a:pPr marL="0" lvl="0" indent="0" algn="just">
              <a:buNone/>
            </a:pPr>
            <a:r>
              <a:rPr lang="pt-BR" sz="3800" dirty="0" smtClean="0">
                <a:solidFill>
                  <a:schemeClr val="bg1"/>
                </a:solidFill>
              </a:rPr>
              <a:t>Foco em:</a:t>
            </a:r>
          </a:p>
          <a:p>
            <a:pPr lvl="0" algn="just">
              <a:buFont typeface="Wingdings" pitchFamily="2" charset="2"/>
              <a:buChar char="ü"/>
            </a:pPr>
            <a:r>
              <a:rPr lang="pt-BR" sz="3400" dirty="0" smtClean="0">
                <a:solidFill>
                  <a:schemeClr val="bg1"/>
                </a:solidFill>
              </a:rPr>
              <a:t>Requisitos</a:t>
            </a:r>
            <a:endParaRPr lang="pt-BR" sz="3400" dirty="0">
              <a:solidFill>
                <a:schemeClr val="bg1"/>
              </a:solidFill>
            </a:endParaRPr>
          </a:p>
          <a:p>
            <a:pPr lvl="0" algn="just">
              <a:buFont typeface="Wingdings" pitchFamily="2" charset="2"/>
              <a:buChar char="ü"/>
            </a:pPr>
            <a:r>
              <a:rPr lang="pt-BR" sz="3400" dirty="0">
                <a:solidFill>
                  <a:schemeClr val="bg1"/>
                </a:solidFill>
              </a:rPr>
              <a:t>Terceirização</a:t>
            </a:r>
          </a:p>
          <a:p>
            <a:pPr lvl="0" algn="just">
              <a:buFont typeface="Wingdings" pitchFamily="2" charset="2"/>
              <a:buChar char="ü"/>
            </a:pPr>
            <a:r>
              <a:rPr lang="pt-BR" sz="3400" dirty="0">
                <a:solidFill>
                  <a:schemeClr val="bg1"/>
                </a:solidFill>
              </a:rPr>
              <a:t>Qualidade e Garantias</a:t>
            </a:r>
          </a:p>
          <a:p>
            <a:pPr lvl="0" algn="just">
              <a:buFont typeface="Wingdings" pitchFamily="2" charset="2"/>
              <a:buChar char="ü"/>
            </a:pPr>
            <a:r>
              <a:rPr lang="pt-BR" sz="3400" dirty="0">
                <a:solidFill>
                  <a:schemeClr val="bg1"/>
                </a:solidFill>
              </a:rPr>
              <a:t>Custos e Usuários</a:t>
            </a:r>
          </a:p>
          <a:p>
            <a:pPr lvl="0" algn="just">
              <a:buFont typeface="Wingdings" pitchFamily="2" charset="2"/>
              <a:buChar char="ü"/>
            </a:pPr>
            <a:r>
              <a:rPr lang="pt-BR" sz="3400" dirty="0">
                <a:solidFill>
                  <a:schemeClr val="bg1"/>
                </a:solidFill>
              </a:rPr>
              <a:t>Serviços</a:t>
            </a:r>
          </a:p>
          <a:p>
            <a:pPr marL="0" indent="0">
              <a:buNone/>
            </a:pPr>
            <a:endParaRPr lang="pt-BR" dirty="0"/>
          </a:p>
        </p:txBody>
      </p:sp>
    </p:spTree>
    <p:extLst>
      <p:ext uri="{BB962C8B-B14F-4D97-AF65-F5344CB8AC3E}">
        <p14:creationId xmlns:p14="http://schemas.microsoft.com/office/powerpoint/2010/main" val="3933894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7544" y="260648"/>
            <a:ext cx="8229600" cy="1143000"/>
          </a:xfrm>
        </p:spPr>
        <p:txBody>
          <a:bodyPr/>
          <a:lstStyle/>
          <a:p>
            <a:r>
              <a:rPr lang="pt-BR" b="1" dirty="0" smtClean="0">
                <a:solidFill>
                  <a:schemeClr val="bg1"/>
                </a:solidFill>
              </a:rPr>
              <a:t>Monitorar e Avaliar</a:t>
            </a:r>
            <a:endParaRPr lang="pt-BR" b="1" dirty="0">
              <a:solidFill>
                <a:schemeClr val="bg1"/>
              </a:solidFill>
            </a:endParaRPr>
          </a:p>
        </p:txBody>
      </p:sp>
      <p:sp>
        <p:nvSpPr>
          <p:cNvPr id="3" name="Espaço Reservado para Conteúdo 2"/>
          <p:cNvSpPr>
            <a:spLocks noGrp="1"/>
          </p:cNvSpPr>
          <p:nvPr>
            <p:ph idx="1"/>
          </p:nvPr>
        </p:nvSpPr>
        <p:spPr>
          <a:xfrm>
            <a:off x="467544" y="1916832"/>
            <a:ext cx="8229600" cy="4525963"/>
          </a:xfrm>
        </p:spPr>
        <p:txBody>
          <a:bodyPr/>
          <a:lstStyle/>
          <a:p>
            <a:pPr marL="0" lvl="0" indent="0" algn="just">
              <a:buNone/>
            </a:pPr>
            <a:r>
              <a:rPr lang="pt-BR" sz="3800" dirty="0" smtClean="0">
                <a:solidFill>
                  <a:schemeClr val="bg1"/>
                </a:solidFill>
              </a:rPr>
              <a:t>Foco em:</a:t>
            </a:r>
          </a:p>
          <a:p>
            <a:pPr lvl="0" algn="just">
              <a:buFont typeface="Wingdings" pitchFamily="2" charset="2"/>
              <a:buChar char="ü"/>
            </a:pPr>
            <a:r>
              <a:rPr lang="pt-BR" sz="3400" dirty="0" smtClean="0">
                <a:solidFill>
                  <a:schemeClr val="bg1"/>
                </a:solidFill>
              </a:rPr>
              <a:t>Desempenho </a:t>
            </a:r>
            <a:r>
              <a:rPr lang="pt-BR" sz="3400" dirty="0">
                <a:solidFill>
                  <a:schemeClr val="bg1"/>
                </a:solidFill>
              </a:rPr>
              <a:t>geral da TI</a:t>
            </a:r>
          </a:p>
          <a:p>
            <a:pPr lvl="0" algn="just">
              <a:buFont typeface="Wingdings" pitchFamily="2" charset="2"/>
              <a:buChar char="ü"/>
            </a:pPr>
            <a:r>
              <a:rPr lang="pt-BR" sz="3400" dirty="0">
                <a:solidFill>
                  <a:schemeClr val="bg1"/>
                </a:solidFill>
              </a:rPr>
              <a:t>Verificações internas e externas</a:t>
            </a:r>
          </a:p>
          <a:p>
            <a:pPr lvl="0" algn="just">
              <a:buFont typeface="Wingdings" pitchFamily="2" charset="2"/>
              <a:buChar char="ü"/>
            </a:pPr>
            <a:r>
              <a:rPr lang="pt-BR" sz="3400" dirty="0">
                <a:solidFill>
                  <a:schemeClr val="bg1"/>
                </a:solidFill>
              </a:rPr>
              <a:t>Governança de TI</a:t>
            </a:r>
          </a:p>
          <a:p>
            <a:pPr marL="0" indent="0">
              <a:buNone/>
            </a:pPr>
            <a:endParaRPr lang="pt-BR" dirty="0">
              <a:solidFill>
                <a:schemeClr val="bg1"/>
              </a:solidFill>
            </a:endParaRPr>
          </a:p>
        </p:txBody>
      </p:sp>
    </p:spTree>
    <p:extLst>
      <p:ext uri="{BB962C8B-B14F-4D97-AF65-F5344CB8AC3E}">
        <p14:creationId xmlns:p14="http://schemas.microsoft.com/office/powerpoint/2010/main" val="34206285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smtClean="0">
                <a:solidFill>
                  <a:schemeClr val="bg1"/>
                </a:solidFill>
              </a:rPr>
              <a:t>Benefícios </a:t>
            </a:r>
            <a:r>
              <a:rPr lang="pt-BR" b="1" dirty="0">
                <a:solidFill>
                  <a:schemeClr val="bg1"/>
                </a:solidFill>
              </a:rPr>
              <a:t>da adoção do </a:t>
            </a:r>
            <a:r>
              <a:rPr lang="pt-BR" b="1" dirty="0" err="1">
                <a:solidFill>
                  <a:schemeClr val="bg1"/>
                </a:solidFill>
              </a:rPr>
              <a:t>CobiT</a:t>
            </a:r>
            <a:endParaRPr lang="pt-BR" b="1" dirty="0">
              <a:solidFill>
                <a:schemeClr val="bg1"/>
              </a:solidFill>
            </a:endParaRPr>
          </a:p>
        </p:txBody>
      </p:sp>
      <p:sp>
        <p:nvSpPr>
          <p:cNvPr id="3" name="Espaço Reservado para Conteúdo 2"/>
          <p:cNvSpPr>
            <a:spLocks noGrp="1"/>
          </p:cNvSpPr>
          <p:nvPr>
            <p:ph idx="1"/>
          </p:nvPr>
        </p:nvSpPr>
        <p:spPr>
          <a:xfrm>
            <a:off x="539552" y="1412776"/>
            <a:ext cx="8229600" cy="4958011"/>
          </a:xfrm>
        </p:spPr>
        <p:txBody>
          <a:bodyPr>
            <a:normAutofit fontScale="85000" lnSpcReduction="20000"/>
          </a:bodyPr>
          <a:lstStyle/>
          <a:p>
            <a:pPr lvl="0" algn="just"/>
            <a:r>
              <a:rPr lang="pt-BR" dirty="0" smtClean="0">
                <a:solidFill>
                  <a:schemeClr val="bg1"/>
                </a:solidFill>
              </a:rPr>
              <a:t>Alinhamento</a:t>
            </a:r>
            <a:r>
              <a:rPr lang="pt-BR" dirty="0">
                <a:solidFill>
                  <a:schemeClr val="bg1"/>
                </a:solidFill>
              </a:rPr>
              <a:t> </a:t>
            </a:r>
            <a:r>
              <a:rPr lang="pt-BR" dirty="0" smtClean="0">
                <a:solidFill>
                  <a:schemeClr val="bg1"/>
                </a:solidFill>
              </a:rPr>
              <a:t>com outros padrões</a:t>
            </a:r>
          </a:p>
          <a:p>
            <a:pPr lvl="0" algn="just"/>
            <a:r>
              <a:rPr lang="pt-BR" dirty="0" smtClean="0">
                <a:solidFill>
                  <a:schemeClr val="bg1"/>
                </a:solidFill>
              </a:rPr>
              <a:t>Framework suporta e é suportado pelas melhores práticas</a:t>
            </a:r>
          </a:p>
          <a:p>
            <a:pPr lvl="0" algn="just"/>
            <a:r>
              <a:rPr lang="pt-BR" dirty="0" smtClean="0">
                <a:solidFill>
                  <a:schemeClr val="bg1"/>
                </a:solidFill>
              </a:rPr>
              <a:t>Focado na melhoria da Governança de TI e redução de riscos operacionais</a:t>
            </a:r>
          </a:p>
          <a:p>
            <a:pPr lvl="0" algn="just"/>
            <a:r>
              <a:rPr lang="pt-BR" dirty="0" smtClean="0">
                <a:solidFill>
                  <a:schemeClr val="bg1"/>
                </a:solidFill>
              </a:rPr>
              <a:t>Gerenciamento e controle das atividades de TI</a:t>
            </a:r>
          </a:p>
          <a:p>
            <a:pPr lvl="0" algn="just"/>
            <a:r>
              <a:rPr lang="pt-BR" dirty="0" smtClean="0">
                <a:solidFill>
                  <a:schemeClr val="bg1"/>
                </a:solidFill>
              </a:rPr>
              <a:t>Proporciona um ambiente de controle responsável em garantir as necessidades do negócio</a:t>
            </a:r>
          </a:p>
          <a:p>
            <a:pPr lvl="0" algn="just"/>
            <a:r>
              <a:rPr lang="pt-BR" dirty="0" smtClean="0">
                <a:solidFill>
                  <a:schemeClr val="bg1"/>
                </a:solidFill>
              </a:rPr>
              <a:t>Disponibilidade de ferramentas que auxiliam o gerenciamento e controle</a:t>
            </a:r>
          </a:p>
          <a:p>
            <a:pPr lvl="0" algn="just"/>
            <a:r>
              <a:rPr lang="pt-BR" dirty="0" smtClean="0">
                <a:solidFill>
                  <a:schemeClr val="bg1"/>
                </a:solidFill>
              </a:rPr>
              <a:t>Garantia de que as funções corporativas ocorram metodicamente</a:t>
            </a:r>
          </a:p>
          <a:p>
            <a:pPr lvl="0" algn="just"/>
            <a:r>
              <a:rPr lang="pt-BR" dirty="0" smtClean="0">
                <a:solidFill>
                  <a:schemeClr val="bg1"/>
                </a:solidFill>
              </a:rPr>
              <a:t>Garantia de linguagem comum</a:t>
            </a:r>
          </a:p>
        </p:txBody>
      </p:sp>
    </p:spTree>
    <p:extLst>
      <p:ext uri="{BB962C8B-B14F-4D97-AF65-F5344CB8AC3E}">
        <p14:creationId xmlns:p14="http://schemas.microsoft.com/office/powerpoint/2010/main" val="29718318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smtClean="0">
                <a:solidFill>
                  <a:schemeClr val="bg1"/>
                </a:solidFill>
              </a:rPr>
              <a:t>Desafios na implantação</a:t>
            </a:r>
            <a:endParaRPr lang="pt-BR" b="1" dirty="0">
              <a:solidFill>
                <a:schemeClr val="bg1"/>
              </a:solidFill>
            </a:endParaRPr>
          </a:p>
        </p:txBody>
      </p:sp>
      <p:sp>
        <p:nvSpPr>
          <p:cNvPr id="3" name="Espaço Reservado para Conteúdo 2"/>
          <p:cNvSpPr>
            <a:spLocks noGrp="1"/>
          </p:cNvSpPr>
          <p:nvPr>
            <p:ph idx="1"/>
          </p:nvPr>
        </p:nvSpPr>
        <p:spPr>
          <a:xfrm>
            <a:off x="457200" y="1600200"/>
            <a:ext cx="8229600" cy="4781128"/>
          </a:xfrm>
        </p:spPr>
        <p:txBody>
          <a:bodyPr>
            <a:normAutofit/>
          </a:bodyPr>
          <a:lstStyle/>
          <a:p>
            <a:r>
              <a:rPr lang="pt-BR" sz="4000" dirty="0" smtClean="0">
                <a:solidFill>
                  <a:schemeClr val="bg1"/>
                </a:solidFill>
              </a:rPr>
              <a:t>Conscientização</a:t>
            </a:r>
          </a:p>
          <a:p>
            <a:r>
              <a:rPr lang="pt-BR" sz="4000" dirty="0" smtClean="0">
                <a:solidFill>
                  <a:schemeClr val="bg1"/>
                </a:solidFill>
              </a:rPr>
              <a:t>Tomada de decisão</a:t>
            </a:r>
          </a:p>
          <a:p>
            <a:r>
              <a:rPr lang="pt-BR" sz="4000" dirty="0" smtClean="0">
                <a:solidFill>
                  <a:schemeClr val="bg1"/>
                </a:solidFill>
              </a:rPr>
              <a:t>Investimentos</a:t>
            </a:r>
          </a:p>
          <a:p>
            <a:r>
              <a:rPr lang="pt-BR" sz="4000" dirty="0" smtClean="0">
                <a:solidFill>
                  <a:schemeClr val="bg1"/>
                </a:solidFill>
              </a:rPr>
              <a:t>Direcionamento</a:t>
            </a:r>
          </a:p>
          <a:p>
            <a:r>
              <a:rPr lang="pt-BR" sz="4000" dirty="0" smtClean="0">
                <a:solidFill>
                  <a:schemeClr val="bg1"/>
                </a:solidFill>
              </a:rPr>
              <a:t>Objetivos</a:t>
            </a:r>
          </a:p>
          <a:p>
            <a:r>
              <a:rPr lang="pt-BR" sz="4000" dirty="0" smtClean="0">
                <a:solidFill>
                  <a:schemeClr val="bg1"/>
                </a:solidFill>
              </a:rPr>
              <a:t>Resistência</a:t>
            </a:r>
            <a:endParaRPr lang="pt-BR" sz="4000" dirty="0" smtClean="0">
              <a:solidFill>
                <a:schemeClr val="bg1"/>
              </a:solidFill>
            </a:endParaRPr>
          </a:p>
          <a:p>
            <a:endParaRPr lang="pt-BR" dirty="0"/>
          </a:p>
        </p:txBody>
      </p:sp>
    </p:spTree>
    <p:extLst>
      <p:ext uri="{BB962C8B-B14F-4D97-AF65-F5344CB8AC3E}">
        <p14:creationId xmlns:p14="http://schemas.microsoft.com/office/powerpoint/2010/main" val="175073261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157</TotalTime>
  <Words>1785</Words>
  <Application>Microsoft Office PowerPoint</Application>
  <PresentationFormat>Apresentação na tela (4:3)</PresentationFormat>
  <Paragraphs>157</Paragraphs>
  <Slides>19</Slides>
  <Notes>16</Notes>
  <HiddenSlides>0</HiddenSlides>
  <MMClips>0</MMClips>
  <ScaleCrop>false</ScaleCrop>
  <HeadingPairs>
    <vt:vector size="4" baseType="variant">
      <vt:variant>
        <vt:lpstr>Tema</vt:lpstr>
      </vt:variant>
      <vt:variant>
        <vt:i4>1</vt:i4>
      </vt:variant>
      <vt:variant>
        <vt:lpstr>Títulos de slides</vt:lpstr>
      </vt:variant>
      <vt:variant>
        <vt:i4>19</vt:i4>
      </vt:variant>
    </vt:vector>
  </HeadingPairs>
  <TitlesOfParts>
    <vt:vector size="20" baseType="lpstr">
      <vt:lpstr>Tema do Office</vt:lpstr>
      <vt:lpstr>Apresentação do PowerPoint</vt:lpstr>
      <vt:lpstr>Integrantes</vt:lpstr>
      <vt:lpstr>Definição</vt:lpstr>
      <vt:lpstr>Definição de governança de TI para Cobit</vt:lpstr>
      <vt:lpstr>O que é framework?</vt:lpstr>
      <vt:lpstr>Objetivos</vt:lpstr>
      <vt:lpstr>Público Alvo</vt:lpstr>
      <vt:lpstr>Evolução</vt:lpstr>
      <vt:lpstr>Importância</vt:lpstr>
      <vt:lpstr>Certificação</vt:lpstr>
      <vt:lpstr>Apresentação do PowerPoint</vt:lpstr>
      <vt:lpstr>Ferramentas de Gerenciamento de TI usadas pelo CobiT</vt:lpstr>
      <vt:lpstr>Esturutura</vt:lpstr>
      <vt:lpstr>Planejar e Organizar</vt:lpstr>
      <vt:lpstr>Adquirir e Implementar</vt:lpstr>
      <vt:lpstr>Entregar e Dar Suporte</vt:lpstr>
      <vt:lpstr>Monitorar e Avaliar</vt:lpstr>
      <vt:lpstr>Benefícios da adoção do CobiT</vt:lpstr>
      <vt:lpstr>Desafios na implantação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Administrador</dc:creator>
  <cp:lastModifiedBy>Administrador</cp:lastModifiedBy>
  <cp:revision>19</cp:revision>
  <dcterms:created xsi:type="dcterms:W3CDTF">2012-08-17T00:01:28Z</dcterms:created>
  <dcterms:modified xsi:type="dcterms:W3CDTF">2012-08-17T23:14:21Z</dcterms:modified>
</cp:coreProperties>
</file>